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4"/>
    <p:sldMasterId id="2147483692" r:id="rId5"/>
  </p:sldMasterIdLst>
  <p:notesMasterIdLst>
    <p:notesMasterId r:id="rId24"/>
  </p:notesMasterIdLst>
  <p:sldIdLst>
    <p:sldId id="354" r:id="rId6"/>
    <p:sldId id="581" r:id="rId7"/>
    <p:sldId id="372" r:id="rId8"/>
    <p:sldId id="345" r:id="rId9"/>
    <p:sldId id="575" r:id="rId10"/>
    <p:sldId id="616" r:id="rId11"/>
    <p:sldId id="621" r:id="rId12"/>
    <p:sldId id="509" r:id="rId13"/>
    <p:sldId id="584" r:id="rId14"/>
    <p:sldId id="611" r:id="rId15"/>
    <p:sldId id="612" r:id="rId16"/>
    <p:sldId id="601" r:id="rId17"/>
    <p:sldId id="267" r:id="rId18"/>
    <p:sldId id="618" r:id="rId19"/>
    <p:sldId id="617" r:id="rId20"/>
    <p:sldId id="525" r:id="rId21"/>
    <p:sldId id="359" r:id="rId22"/>
    <p:sldId id="619" r:id="rId23"/>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A42"/>
    <a:srgbClr val="FFFFCC"/>
    <a:srgbClr val="4162A8"/>
    <a:srgbClr val="4967AA"/>
    <a:srgbClr val="99B3CC"/>
    <a:srgbClr val="85BE4B"/>
    <a:srgbClr val="F3F0E4"/>
    <a:srgbClr val="F7E200"/>
    <a:srgbClr val="C5D872"/>
    <a:srgbClr val="848A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1291B8-0337-4145-9B6C-EE1A7BC316A1}" v="2" dt="2025-12-03T09:58:33.4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6599" autoAdjust="0"/>
  </p:normalViewPr>
  <p:slideViewPr>
    <p:cSldViewPr snapToGrid="0">
      <p:cViewPr varScale="1">
        <p:scale>
          <a:sx n="83" d="100"/>
          <a:sy n="83" d="100"/>
        </p:scale>
        <p:origin x="1232" y="184"/>
      </p:cViewPr>
      <p:guideLst/>
    </p:cSldViewPr>
  </p:slideViewPr>
  <p:outlineViewPr>
    <p:cViewPr>
      <p:scale>
        <a:sx n="33" d="100"/>
        <a:sy n="33" d="100"/>
      </p:scale>
      <p:origin x="0" y="-10363"/>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aonas1\CAOSharedDrive\Projects\HDCLG\1.Sinead\Stats\2010-202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mtuireland-my.sharepoint.com/personal/ms0020008_mtu_ie/Documents/202526/AHEAD/participation_24_25%20-%20Cork%20Final_char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mtuireland-my.sharepoint.com/personal/ms0020008_mtu_ie/Documents/202526/AHEAD/participation_24_25%20-%20Cork%20Final_chart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'DARE 2010-2024'!$A$2</c:f>
              <c:strCache>
                <c:ptCount val="1"/>
                <c:pt idx="0">
                  <c:v>Eligible</c:v>
                </c:pt>
              </c:strCache>
            </c:strRef>
          </c:tx>
          <c:spPr>
            <a:ln w="47625" cap="rnd">
              <a:solidFill>
                <a:schemeClr val="accent1"/>
              </a:solidFill>
              <a:round/>
            </a:ln>
            <a:effectLst/>
          </c:spPr>
          <c:marker>
            <c:symbol val="none"/>
          </c:marker>
          <c:cat>
            <c:strRef>
              <c:f>'DARE 2010-2024'!$B$1:$Q$1</c:f>
              <c:strCache>
                <c:ptCount val="16"/>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 Oct 2023</c:v>
                </c:pt>
                <c:pt idx="14">
                  <c:v>Sep-24</c:v>
                </c:pt>
                <c:pt idx="15">
                  <c:v>Sep-25</c:v>
                </c:pt>
              </c:strCache>
            </c:strRef>
          </c:cat>
          <c:val>
            <c:numRef>
              <c:f>'DARE 2010-2024'!$B$2:$Q$2</c:f>
              <c:numCache>
                <c:formatCode>General</c:formatCode>
                <c:ptCount val="16"/>
                <c:pt idx="0">
                  <c:v>948</c:v>
                </c:pt>
                <c:pt idx="1">
                  <c:v>1279</c:v>
                </c:pt>
                <c:pt idx="2">
                  <c:v>1515</c:v>
                </c:pt>
                <c:pt idx="3">
                  <c:v>1728</c:v>
                </c:pt>
                <c:pt idx="4">
                  <c:v>2284</c:v>
                </c:pt>
                <c:pt idx="5">
                  <c:v>2538</c:v>
                </c:pt>
                <c:pt idx="6">
                  <c:v>3076</c:v>
                </c:pt>
                <c:pt idx="7">
                  <c:v>3542</c:v>
                </c:pt>
                <c:pt idx="8">
                  <c:v>3646</c:v>
                </c:pt>
                <c:pt idx="9">
                  <c:v>4073</c:v>
                </c:pt>
                <c:pt idx="10" formatCode="#,##0">
                  <c:v>4508</c:v>
                </c:pt>
                <c:pt idx="11">
                  <c:v>4855</c:v>
                </c:pt>
                <c:pt idx="12">
                  <c:v>5385</c:v>
                </c:pt>
                <c:pt idx="13">
                  <c:v>6473</c:v>
                </c:pt>
                <c:pt idx="14">
                  <c:v>6818</c:v>
                </c:pt>
                <c:pt idx="15">
                  <c:v>8020</c:v>
                </c:pt>
              </c:numCache>
            </c:numRef>
          </c:val>
          <c:smooth val="0"/>
          <c:extLst>
            <c:ext xmlns:c16="http://schemas.microsoft.com/office/drawing/2014/chart" uri="{C3380CC4-5D6E-409C-BE32-E72D297353CC}">
              <c16:uniqueId val="{00000000-5CFA-4010-A0B0-BE654BD886F5}"/>
            </c:ext>
          </c:extLst>
        </c:ser>
        <c:ser>
          <c:idx val="1"/>
          <c:order val="1"/>
          <c:tx>
            <c:strRef>
              <c:f>'DARE 2010-2024'!$A$3</c:f>
              <c:strCache>
                <c:ptCount val="1"/>
                <c:pt idx="0">
                  <c:v>Ineligible</c:v>
                </c:pt>
              </c:strCache>
            </c:strRef>
          </c:tx>
          <c:spPr>
            <a:ln w="63500" cap="rnd">
              <a:solidFill>
                <a:schemeClr val="accent2"/>
              </a:solidFill>
              <a:round/>
            </a:ln>
            <a:effectLst/>
          </c:spPr>
          <c:marker>
            <c:symbol val="none"/>
          </c:marker>
          <c:cat>
            <c:strRef>
              <c:f>'DARE 2010-2024'!$B$1:$Q$1</c:f>
              <c:strCache>
                <c:ptCount val="16"/>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 Oct 2023</c:v>
                </c:pt>
                <c:pt idx="14">
                  <c:v>Sep-24</c:v>
                </c:pt>
                <c:pt idx="15">
                  <c:v>Sep-25</c:v>
                </c:pt>
              </c:strCache>
            </c:strRef>
          </c:cat>
          <c:val>
            <c:numRef>
              <c:f>'DARE 2010-2024'!$B$3:$Q$3</c:f>
              <c:numCache>
                <c:formatCode>General</c:formatCode>
                <c:ptCount val="16"/>
                <c:pt idx="0">
                  <c:v>888</c:v>
                </c:pt>
                <c:pt idx="1">
                  <c:v>881</c:v>
                </c:pt>
                <c:pt idx="2">
                  <c:v>882</c:v>
                </c:pt>
                <c:pt idx="3">
                  <c:v>859</c:v>
                </c:pt>
                <c:pt idx="4">
                  <c:v>1086</c:v>
                </c:pt>
                <c:pt idx="5">
                  <c:v>735</c:v>
                </c:pt>
                <c:pt idx="6">
                  <c:v>819</c:v>
                </c:pt>
                <c:pt idx="7">
                  <c:v>1166</c:v>
                </c:pt>
                <c:pt idx="8">
                  <c:v>1203</c:v>
                </c:pt>
                <c:pt idx="9">
                  <c:v>1173</c:v>
                </c:pt>
                <c:pt idx="10" formatCode="#,##0">
                  <c:v>1134</c:v>
                </c:pt>
                <c:pt idx="11">
                  <c:v>1411</c:v>
                </c:pt>
                <c:pt idx="12">
                  <c:v>1415</c:v>
                </c:pt>
                <c:pt idx="13">
                  <c:v>1437</c:v>
                </c:pt>
                <c:pt idx="14">
                  <c:v>1457</c:v>
                </c:pt>
                <c:pt idx="15">
                  <c:v>1682</c:v>
                </c:pt>
              </c:numCache>
            </c:numRef>
          </c:val>
          <c:smooth val="0"/>
          <c:extLst>
            <c:ext xmlns:c16="http://schemas.microsoft.com/office/drawing/2014/chart" uri="{C3380CC4-5D6E-409C-BE32-E72D297353CC}">
              <c16:uniqueId val="{00000001-5CFA-4010-A0B0-BE654BD886F5}"/>
            </c:ext>
          </c:extLst>
        </c:ser>
        <c:ser>
          <c:idx val="2"/>
          <c:order val="2"/>
          <c:tx>
            <c:strRef>
              <c:f>'DARE 2010-2024'!$A$4</c:f>
              <c:strCache>
                <c:ptCount val="1"/>
                <c:pt idx="0">
                  <c:v>Total applications assessed</c:v>
                </c:pt>
              </c:strCache>
            </c:strRef>
          </c:tx>
          <c:spPr>
            <a:ln w="53975" cap="rnd">
              <a:solidFill>
                <a:srgbClr val="548A42"/>
              </a:solidFill>
              <a:round/>
            </a:ln>
            <a:effectLst/>
          </c:spPr>
          <c:marker>
            <c:symbol val="none"/>
          </c:marker>
          <c:cat>
            <c:strRef>
              <c:f>'DARE 2010-2024'!$B$1:$Q$1</c:f>
              <c:strCache>
                <c:ptCount val="16"/>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 Oct 2023</c:v>
                </c:pt>
                <c:pt idx="14">
                  <c:v>Sep-24</c:v>
                </c:pt>
                <c:pt idx="15">
                  <c:v>Sep-25</c:v>
                </c:pt>
              </c:strCache>
            </c:strRef>
          </c:cat>
          <c:val>
            <c:numRef>
              <c:f>'DARE 2010-2024'!$B$4:$Q$4</c:f>
              <c:numCache>
                <c:formatCode>General</c:formatCode>
                <c:ptCount val="16"/>
                <c:pt idx="0">
                  <c:v>1836</c:v>
                </c:pt>
                <c:pt idx="1">
                  <c:v>2160</c:v>
                </c:pt>
                <c:pt idx="2">
                  <c:v>2397</c:v>
                </c:pt>
                <c:pt idx="3">
                  <c:v>2587</c:v>
                </c:pt>
                <c:pt idx="4">
                  <c:v>3370</c:v>
                </c:pt>
                <c:pt idx="5">
                  <c:v>3273</c:v>
                </c:pt>
                <c:pt idx="6">
                  <c:v>3895</c:v>
                </c:pt>
                <c:pt idx="7">
                  <c:v>4708</c:v>
                </c:pt>
                <c:pt idx="8">
                  <c:v>4849</c:v>
                </c:pt>
                <c:pt idx="9">
                  <c:v>5246</c:v>
                </c:pt>
                <c:pt idx="10">
                  <c:v>5642</c:v>
                </c:pt>
                <c:pt idx="11">
                  <c:v>6266</c:v>
                </c:pt>
                <c:pt idx="12">
                  <c:v>6800</c:v>
                </c:pt>
                <c:pt idx="13">
                  <c:v>7910</c:v>
                </c:pt>
                <c:pt idx="14">
                  <c:v>8275</c:v>
                </c:pt>
                <c:pt idx="15">
                  <c:v>9702</c:v>
                </c:pt>
              </c:numCache>
            </c:numRef>
          </c:val>
          <c:smooth val="0"/>
          <c:extLst>
            <c:ext xmlns:c16="http://schemas.microsoft.com/office/drawing/2014/chart" uri="{C3380CC4-5D6E-409C-BE32-E72D297353CC}">
              <c16:uniqueId val="{00000002-5CFA-4010-A0B0-BE654BD886F5}"/>
            </c:ext>
          </c:extLst>
        </c:ser>
        <c:dLbls>
          <c:showLegendKey val="0"/>
          <c:showVal val="0"/>
          <c:showCatName val="0"/>
          <c:showSerName val="0"/>
          <c:showPercent val="0"/>
          <c:showBubbleSize val="0"/>
        </c:dLbls>
        <c:smooth val="0"/>
        <c:axId val="5897119"/>
        <c:axId val="5901439"/>
      </c:lineChart>
      <c:catAx>
        <c:axId val="5897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5901439"/>
        <c:crosses val="autoZero"/>
        <c:auto val="1"/>
        <c:lblAlgn val="ctr"/>
        <c:lblOffset val="100"/>
        <c:noMultiLvlLbl val="0"/>
      </c:catAx>
      <c:valAx>
        <c:axId val="59014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crossAx val="58971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1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rgbClr val="7030A0"/>
              </a:solidFill>
              <a:ln w="25400">
                <a:solidFill>
                  <a:schemeClr val="lt1"/>
                </a:solidFill>
              </a:ln>
              <a:effectLst/>
              <a:sp3d contourW="25400">
                <a:contourClr>
                  <a:schemeClr val="lt1"/>
                </a:contourClr>
              </a:sp3d>
            </c:spPr>
            <c:extLst>
              <c:ext xmlns:c16="http://schemas.microsoft.com/office/drawing/2014/chart" uri="{C3380CC4-5D6E-409C-BE32-E72D297353CC}">
                <c16:uniqueId val="{00000001-A163-4B6D-8B72-5BE9D8EA96EF}"/>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163-4B6D-8B72-5BE9D8EA96EF}"/>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A163-4B6D-8B72-5BE9D8EA96EF}"/>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A163-4B6D-8B72-5BE9D8EA96EF}"/>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A163-4B6D-8B72-5BE9D8EA96EF}"/>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A163-4B6D-8B72-5BE9D8EA96EF}"/>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A163-4B6D-8B72-5BE9D8EA96EF}"/>
              </c:ext>
            </c:extLst>
          </c:dPt>
          <c:dPt>
            <c:idx val="7"/>
            <c:bubble3D val="0"/>
            <c:spPr>
              <a:solidFill>
                <a:schemeClr val="accent2">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F-A163-4B6D-8B72-5BE9D8EA96EF}"/>
              </c:ext>
            </c:extLst>
          </c:dPt>
          <c:dPt>
            <c:idx val="8"/>
            <c:bubble3D val="0"/>
            <c:spPr>
              <a:solidFill>
                <a:schemeClr val="accent3">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1-A163-4B6D-8B72-5BE9D8EA96EF}"/>
              </c:ext>
            </c:extLst>
          </c:dPt>
          <c:dPt>
            <c:idx val="9"/>
            <c:bubble3D val="0"/>
            <c:spPr>
              <a:solidFill>
                <a:schemeClr val="accent4">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3-A163-4B6D-8B72-5BE9D8EA96EF}"/>
              </c:ext>
            </c:extLst>
          </c:dPt>
          <c:dPt>
            <c:idx val="10"/>
            <c:bubble3D val="0"/>
            <c:explosion val="20"/>
            <c:spPr>
              <a:solidFill>
                <a:schemeClr val="accent5">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5-A163-4B6D-8B72-5BE9D8EA96EF}"/>
              </c:ext>
            </c:extLst>
          </c:dPt>
          <c:dLbls>
            <c:dLbl>
              <c:idx val="0"/>
              <c:layout>
                <c:manualLayout>
                  <c:x val="-0.18969779435522066"/>
                  <c:y val="-6.0442156268927925E-2"/>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A163-4B6D-8B72-5BE9D8EA96EF}"/>
                </c:ext>
              </c:extLst>
            </c:dLbl>
            <c:dLbl>
              <c:idx val="1"/>
              <c:layout>
                <c:manualLayout>
                  <c:x val="-0.11455958471905213"/>
                  <c:y val="-0.22305168584696144"/>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A163-4B6D-8B72-5BE9D8EA96EF}"/>
                </c:ext>
              </c:extLst>
            </c:dLbl>
            <c:dLbl>
              <c:idx val="2"/>
              <c:layout>
                <c:manualLayout>
                  <c:x val="2.883538633818589E-2"/>
                  <c:y val="-0.19436469479776566"/>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163-4B6D-8B72-5BE9D8EA96EF}"/>
                </c:ext>
              </c:extLst>
            </c:dLbl>
            <c:dLbl>
              <c:idx val="3"/>
              <c:layout>
                <c:manualLayout>
                  <c:x val="5.046817074737335E-2"/>
                  <c:y val="-0.20083737129012724"/>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163-4B6D-8B72-5BE9D8EA96EF}"/>
                </c:ext>
              </c:extLst>
            </c:dLbl>
            <c:dLbl>
              <c:idx val="4"/>
              <c:layout>
                <c:manualLayout>
                  <c:x val="7.4157312118589419E-2"/>
                  <c:y val="-0.13375816003768759"/>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4743431022716263"/>
                      <c:h val="0.22386550238912445"/>
                    </c:manualLayout>
                  </c15:layout>
                </c:ext>
                <c:ext xmlns:c16="http://schemas.microsoft.com/office/drawing/2014/chart" uri="{C3380CC4-5D6E-409C-BE32-E72D297353CC}">
                  <c16:uniqueId val="{00000009-A163-4B6D-8B72-5BE9D8EA96EF}"/>
                </c:ext>
              </c:extLst>
            </c:dLbl>
            <c:dLbl>
              <c:idx val="5"/>
              <c:layout>
                <c:manualLayout>
                  <c:x val="0.13722168300117171"/>
                  <c:y val="-7.7491419341813042E-2"/>
                </c:manualLayout>
              </c:layout>
              <c:tx>
                <c:rich>
                  <a:bodyPr/>
                  <a:lstStyle/>
                  <a:p>
                    <a:fld id="{881CAA59-E81E-4DD8-A049-1851D8DB9D58}" type="CATEGORYNAME">
                      <a:rPr lang="en-IE" smtClean="0"/>
                      <a:pPr/>
                      <a:t>[CATEGORY NAME]</a:t>
                    </a:fld>
                    <a:r>
                      <a:rPr lang="en-IE" baseline="0" dirty="0"/>
                      <a:t>, </a:t>
                    </a:r>
                    <a:fld id="{E3F8F2B0-16DB-4058-9EA4-E9B56FAD8510}" type="VALUE">
                      <a:rPr lang="en-IE" baseline="0"/>
                      <a:pPr/>
                      <a:t>[VALUE]</a:t>
                    </a:fld>
                    <a:r>
                      <a:rPr lang="en-IE" baseline="0" dirty="0"/>
                      <a:t>, </a:t>
                    </a:r>
                    <a:fld id="{BB79E8A3-C7F1-4C7C-83C4-2861AE6DC191}" type="PERCENTAGE">
                      <a:rPr lang="en-IE" baseline="0"/>
                      <a:pPr/>
                      <a:t>[PERCENTAGE]</a:t>
                    </a:fld>
                    <a:endParaRPr lang="en-IE" baseline="0" dirty="0"/>
                  </a:p>
                </c:rich>
              </c:tx>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163-4B6D-8B72-5BE9D8EA96EF}"/>
                </c:ext>
              </c:extLst>
            </c:dLbl>
            <c:dLbl>
              <c:idx val="6"/>
              <c:layout>
                <c:manualLayout>
                  <c:x val="0.13067359396308864"/>
                  <c:y val="4.05982905982906E-2"/>
                </c:manualLayout>
              </c:layout>
              <c:showLegendKey val="0"/>
              <c:showVal val="1"/>
              <c:showCatName val="1"/>
              <c:showSerName val="0"/>
              <c:showPercent val="1"/>
              <c:showBubbleSize val="0"/>
              <c:extLst>
                <c:ext xmlns:c15="http://schemas.microsoft.com/office/drawing/2012/chart" uri="{CE6537A1-D6FC-4f65-9D91-7224C49458BB}">
                  <c15:layout>
                    <c:manualLayout>
                      <c:w val="0.30711353854298729"/>
                      <c:h val="9.9273504273504273E-2"/>
                    </c:manualLayout>
                  </c15:layout>
                </c:ext>
                <c:ext xmlns:c16="http://schemas.microsoft.com/office/drawing/2014/chart" uri="{C3380CC4-5D6E-409C-BE32-E72D297353CC}">
                  <c16:uniqueId val="{0000000D-A163-4B6D-8B72-5BE9D8EA96EF}"/>
                </c:ext>
              </c:extLst>
            </c:dLbl>
            <c:dLbl>
              <c:idx val="7"/>
              <c:layout>
                <c:manualLayout>
                  <c:x val="8.7759793890683169E-2"/>
                  <c:y val="6.7766168651995418E-2"/>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38119878375509347"/>
                      <c:h val="6.5085470085470082E-2"/>
                    </c:manualLayout>
                  </c15:layout>
                </c:ext>
                <c:ext xmlns:c16="http://schemas.microsoft.com/office/drawing/2014/chart" uri="{C3380CC4-5D6E-409C-BE32-E72D297353CC}">
                  <c16:uniqueId val="{0000000F-A163-4B6D-8B72-5BE9D8EA96EF}"/>
                </c:ext>
              </c:extLst>
            </c:dLbl>
            <c:dLbl>
              <c:idx val="8"/>
              <c:layout>
                <c:manualLayout>
                  <c:x val="-0.11997264678671112"/>
                  <c:y val="1.9625143010969782E-2"/>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24676356533823648"/>
                      <c:h val="0.13367521367521368"/>
                    </c:manualLayout>
                  </c15:layout>
                </c:ext>
                <c:ext xmlns:c16="http://schemas.microsoft.com/office/drawing/2014/chart" uri="{C3380CC4-5D6E-409C-BE32-E72D297353CC}">
                  <c16:uniqueId val="{00000011-A163-4B6D-8B72-5BE9D8EA96EF}"/>
                </c:ext>
              </c:extLst>
            </c:dLbl>
            <c:dLbl>
              <c:idx val="9"/>
              <c:layout>
                <c:manualLayout>
                  <c:x val="-0.15596578707314129"/>
                  <c:y val="-0.11185266505148388"/>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18484667018746292"/>
                      <c:h val="0.1847435897435897"/>
                    </c:manualLayout>
                  </c15:layout>
                </c:ext>
                <c:ext xmlns:c16="http://schemas.microsoft.com/office/drawing/2014/chart" uri="{C3380CC4-5D6E-409C-BE32-E72D297353CC}">
                  <c16:uniqueId val="{00000013-A163-4B6D-8B72-5BE9D8EA96EF}"/>
                </c:ext>
              </c:extLst>
            </c:dLbl>
            <c:dLbl>
              <c:idx val="10"/>
              <c:layout>
                <c:manualLayout>
                  <c:x val="2.1629256584299931E-2"/>
                  <c:y val="-0.12124150346591292"/>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extLst>
                <c:ext xmlns:c15="http://schemas.microsoft.com/office/drawing/2012/chart" uri="{CE6537A1-D6FC-4f65-9D91-7224C49458BB}">
                  <c15:layout>
                    <c:manualLayout>
                      <c:w val="0.20511090183855632"/>
                      <c:h val="0.25623931623931623"/>
                    </c:manualLayout>
                  </c15:layout>
                </c:ext>
                <c:ext xmlns:c16="http://schemas.microsoft.com/office/drawing/2014/chart" uri="{C3380CC4-5D6E-409C-BE32-E72D297353CC}">
                  <c16:uniqueId val="{00000015-A163-4B6D-8B72-5BE9D8EA96EF}"/>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'Disab charts'!$A$2:$A$12</c:f>
              <c:strCache>
                <c:ptCount val="11"/>
                <c:pt idx="0">
                  <c:v>Autism </c:v>
                </c:pt>
                <c:pt idx="1">
                  <c:v>ADD/ADHD</c:v>
                </c:pt>
                <c:pt idx="2">
                  <c:v>Blind / Vision Impaired</c:v>
                </c:pt>
                <c:pt idx="3">
                  <c:v>Deaf / Hard of Hearing</c:v>
                </c:pt>
                <c:pt idx="4">
                  <c:v>DCD - Dyspraxia / Dysgraphia</c:v>
                </c:pt>
                <c:pt idx="5">
                  <c:v>Mental Health Condition</c:v>
                </c:pt>
                <c:pt idx="6">
                  <c:v>Neurological Condition</c:v>
                </c:pt>
                <c:pt idx="7">
                  <c:v>Significant Ongoing Illness</c:v>
                </c:pt>
                <c:pt idx="8">
                  <c:v>Speech and Language Communication </c:v>
                </c:pt>
                <c:pt idx="9">
                  <c:v>Physical/Mobility Disability</c:v>
                </c:pt>
                <c:pt idx="10">
                  <c:v>Specific Learning Differences (Dyslexia/Dyscalculia)</c:v>
                </c:pt>
              </c:strCache>
            </c:strRef>
          </c:cat>
          <c:val>
            <c:numRef>
              <c:f>'Disab charts'!$B$2:$B$12</c:f>
              <c:numCache>
                <c:formatCode>General</c:formatCode>
                <c:ptCount val="11"/>
                <c:pt idx="0">
                  <c:v>162</c:v>
                </c:pt>
                <c:pt idx="1">
                  <c:v>97</c:v>
                </c:pt>
                <c:pt idx="2">
                  <c:v>13</c:v>
                </c:pt>
                <c:pt idx="3">
                  <c:v>19</c:v>
                </c:pt>
                <c:pt idx="4">
                  <c:v>115</c:v>
                </c:pt>
                <c:pt idx="5">
                  <c:v>92</c:v>
                </c:pt>
                <c:pt idx="6">
                  <c:v>37</c:v>
                </c:pt>
                <c:pt idx="7">
                  <c:v>78</c:v>
                </c:pt>
                <c:pt idx="8">
                  <c:v>24</c:v>
                </c:pt>
                <c:pt idx="9">
                  <c:v>35</c:v>
                </c:pt>
                <c:pt idx="10">
                  <c:v>445</c:v>
                </c:pt>
              </c:numCache>
            </c:numRef>
          </c:val>
          <c:extLst>
            <c:ext xmlns:c16="http://schemas.microsoft.com/office/drawing/2014/chart" uri="{C3380CC4-5D6E-409C-BE32-E72D297353CC}">
              <c16:uniqueId val="{00000018-A163-4B6D-8B72-5BE9D8EA96EF}"/>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'Filed of study charts'!$A$1:$A$11</c:f>
              <c:strCache>
                <c:ptCount val="11"/>
                <c:pt idx="0">
                  <c:v>Generic programmes and qualifications</c:v>
                </c:pt>
                <c:pt idx="1">
                  <c:v>Education</c:v>
                </c:pt>
                <c:pt idx="2">
                  <c:v>Arts and humanities</c:v>
                </c:pt>
                <c:pt idx="3">
                  <c:v>Social sciences, journalism and information</c:v>
                </c:pt>
                <c:pt idx="4">
                  <c:v>Business, administration and law</c:v>
                </c:pt>
                <c:pt idx="5">
                  <c:v>Natural sciences, maths and statistics</c:v>
                </c:pt>
                <c:pt idx="6">
                  <c:v>Information and Communication Technologies</c:v>
                </c:pt>
                <c:pt idx="7">
                  <c:v>Engineering, manufacturing and construction</c:v>
                </c:pt>
                <c:pt idx="8">
                  <c:v>Agriculture…</c:v>
                </c:pt>
                <c:pt idx="9">
                  <c:v>Health and welfare</c:v>
                </c:pt>
                <c:pt idx="10">
                  <c:v>Services</c:v>
                </c:pt>
              </c:strCache>
            </c:strRef>
          </c:cat>
          <c:val>
            <c:numRef>
              <c:f>'Filed of study charts'!$B$1:$B$11</c:f>
              <c:numCache>
                <c:formatCode>General</c:formatCode>
                <c:ptCount val="11"/>
                <c:pt idx="0">
                  <c:v>4</c:v>
                </c:pt>
                <c:pt idx="1">
                  <c:v>74</c:v>
                </c:pt>
                <c:pt idx="2">
                  <c:v>183</c:v>
                </c:pt>
                <c:pt idx="3">
                  <c:v>11</c:v>
                </c:pt>
                <c:pt idx="4">
                  <c:v>174</c:v>
                </c:pt>
                <c:pt idx="5">
                  <c:v>156</c:v>
                </c:pt>
                <c:pt idx="6">
                  <c:v>91</c:v>
                </c:pt>
                <c:pt idx="7">
                  <c:v>336</c:v>
                </c:pt>
                <c:pt idx="8">
                  <c:v>20</c:v>
                </c:pt>
                <c:pt idx="9">
                  <c:v>65</c:v>
                </c:pt>
                <c:pt idx="10">
                  <c:v>68</c:v>
                </c:pt>
              </c:numCache>
            </c:numRef>
          </c:val>
          <c:extLst>
            <c:ext xmlns:c16="http://schemas.microsoft.com/office/drawing/2014/chart" uri="{C3380CC4-5D6E-409C-BE32-E72D297353CC}">
              <c16:uniqueId val="{00000000-C9A2-41E5-85F7-2EFBCBFEA89C}"/>
            </c:ext>
          </c:extLst>
        </c:ser>
        <c:dLbls>
          <c:showLegendKey val="0"/>
          <c:showVal val="0"/>
          <c:showCatName val="0"/>
          <c:showSerName val="0"/>
          <c:showPercent val="0"/>
          <c:showBubbleSize val="0"/>
        </c:dLbls>
        <c:gapWidth val="182"/>
        <c:axId val="1714631135"/>
        <c:axId val="1714628255"/>
      </c:barChart>
      <c:catAx>
        <c:axId val="17146311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714628255"/>
        <c:crosses val="autoZero"/>
        <c:auto val="1"/>
        <c:lblAlgn val="ctr"/>
        <c:lblOffset val="100"/>
        <c:noMultiLvlLbl val="0"/>
      </c:catAx>
      <c:valAx>
        <c:axId val="171462825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4631135"/>
        <c:crosses val="autoZero"/>
        <c:crossBetween val="between"/>
      </c:valAx>
      <c:spPr>
        <a:solidFill>
          <a:srgbClr val="FEF4EC"/>
        </a:solid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5" y="2"/>
            <a:ext cx="2945659" cy="498135"/>
          </a:xfrm>
          <a:prstGeom prst="rect">
            <a:avLst/>
          </a:prstGeom>
        </p:spPr>
        <p:txBody>
          <a:bodyPr vert="horz" lIns="91440" tIns="45720" rIns="91440" bIns="45720" rtlCol="0"/>
          <a:lstStyle>
            <a:lvl1pPr algn="r">
              <a:defRPr sz="1200"/>
            </a:lvl1pPr>
          </a:lstStyle>
          <a:p>
            <a:fld id="{B21E8B05-EFC8-47BE-8D12-FA429C03625E}" type="datetimeFigureOut">
              <a:rPr lang="en-GB" smtClean="0"/>
              <a:t>03/12/2025</a:t>
            </a:fld>
            <a:endParaRPr lang="en-GB"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960"/>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5" y="9430091"/>
            <a:ext cx="2945659" cy="498134"/>
          </a:xfrm>
          <a:prstGeom prst="rect">
            <a:avLst/>
          </a:prstGeom>
        </p:spPr>
        <p:txBody>
          <a:bodyPr vert="horz" lIns="91440" tIns="45720" rIns="91440" bIns="45720" rtlCol="0" anchor="b"/>
          <a:lstStyle>
            <a:lvl1pPr algn="r">
              <a:defRPr sz="1200"/>
            </a:lvl1pPr>
          </a:lstStyle>
          <a:p>
            <a:fld id="{D7623C70-8B75-49A4-B392-7542E2F904EC}" type="slidenum">
              <a:rPr lang="en-GB" smtClean="0"/>
              <a:t>‹#›</a:t>
            </a:fld>
            <a:endParaRPr lang="en-GB" dirty="0"/>
          </a:p>
        </p:txBody>
      </p:sp>
    </p:spTree>
    <p:extLst>
      <p:ext uri="{BB962C8B-B14F-4D97-AF65-F5344CB8AC3E}">
        <p14:creationId xmlns:p14="http://schemas.microsoft.com/office/powerpoint/2010/main" val="2053537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pPr defTabSz="966612"/>
            <a:r>
              <a:rPr lang="en-US" sz="1100" dirty="0"/>
              <a:t>My name is Ruth Murphy and I’m going to speak about the Disability Support Service (DSS) and speak about the emerging trends for students with disabilities and supports.</a:t>
            </a:r>
            <a:endParaRPr lang="en-US" sz="1100" dirty="0">
              <a:highlight>
                <a:srgbClr val="FF00FF"/>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F13F71-A300-462F-9721-8EEF549D4C98}"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28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D5228-32A8-D273-9799-9A92B2B33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7334F2-9E58-9B92-E679-2B3ADB2004FA}"/>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8F65EBB4-FC26-8BE1-0BBE-2EBBF28C5898}"/>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Out of the 1119 undergraduates we supported last academic year, as you’d expect students with specific learning differences are a large proportion of our undergraduate making up nearly 40%, after that the biggest groups are students with Autism (14.5%) and DCD (10.3%) and then ADHD (8.7%).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40% of these students have an additional verified disability.</a:t>
            </a:r>
          </a:p>
        </p:txBody>
      </p:sp>
      <p:sp>
        <p:nvSpPr>
          <p:cNvPr id="4" name="Slide Number Placeholder 3">
            <a:extLst>
              <a:ext uri="{FF2B5EF4-FFF2-40B4-BE49-F238E27FC236}">
                <a16:creationId xmlns:a16="http://schemas.microsoft.com/office/drawing/2014/main" id="{6B7D9291-44DB-1446-16EE-D29E6D50B0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F13F71-A300-462F-9721-8EEF549D4C98}"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4379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IE" dirty="0"/>
              <a:t>For all of the DSS students – the biggest study area is Engineering manufacturing and construction (28.5%) reflecting the range of courses available in MTU including the (64 DSS) craft apprentices, with large numbers in Arts and Music courses (15.5%), Sciences/Maths (13%) and Business areas (14.7%).</a:t>
            </a:r>
          </a:p>
          <a:p>
            <a:r>
              <a:rPr lang="en-IE" dirty="0"/>
              <a:t>Students are attracted to both the practical and specialised nature of the MTU courses, career prospects, but also the structured timetable and contact between students and lecturers. </a:t>
            </a:r>
          </a:p>
        </p:txBody>
      </p:sp>
      <p:sp>
        <p:nvSpPr>
          <p:cNvPr id="4" name="Slide Number Placeholder 3"/>
          <p:cNvSpPr>
            <a:spLocks noGrp="1"/>
          </p:cNvSpPr>
          <p:nvPr>
            <p:ph type="sldNum" sz="quarter" idx="5"/>
          </p:nvPr>
        </p:nvSpPr>
        <p:spPr/>
        <p:txBody>
          <a:bodyPr/>
          <a:lstStyle/>
          <a:p>
            <a:fld id="{D7623C70-8B75-49A4-B392-7542E2F904EC}" type="slidenum">
              <a:rPr lang="en-GB" smtClean="0"/>
              <a:t>11</a:t>
            </a:fld>
            <a:endParaRPr lang="en-GB" dirty="0"/>
          </a:p>
        </p:txBody>
      </p:sp>
    </p:spTree>
    <p:extLst>
      <p:ext uri="{BB962C8B-B14F-4D97-AF65-F5344CB8AC3E}">
        <p14:creationId xmlns:p14="http://schemas.microsoft.com/office/powerpoint/2010/main" val="1420263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US" dirty="0"/>
              <a:t>The DSS offer a wide range of supports and it’s important to note that students must apply to the DSS first before they can access these supports.</a:t>
            </a:r>
          </a:p>
          <a:p>
            <a:r>
              <a:rPr lang="en-US" dirty="0"/>
              <a:t>We offer personal supports (one to one with the student) around accessing their courses as well as learning support around study and academic skills and combine this with technologies especially in exams to build up students’ independent skills as much as possible- preparing them to leave MTU.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also we are struggling with how best to support both MTU students and MTU academic staff as there is this increasing demand and less resources, students are presenting more complex needs,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some approaches are not sustainable – so we are trying to partner with different areas in MTU  for example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We worked with the library who is now loaning reading pens and has the Sensus Access alternative formatting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We have an award winning  Ready Steady Work </a:t>
            </a:r>
            <a:r>
              <a:rPr lang="en-US" dirty="0" err="1"/>
              <a:t>programme</a:t>
            </a:r>
            <a:r>
              <a:rPr lang="en-US" dirty="0"/>
              <a:t> that is working with academic departments around work placement that Mary Moloney already mentioned – it supports DSS students with work-readiness training and mentorship support.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A4C297-DB7E-42D7-A704-8BE0782108DB}" type="slidenum">
              <a:rPr kumimoji="0" lang="en-I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E"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3763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IE" dirty="0"/>
              <a:t>Parttime </a:t>
            </a:r>
          </a:p>
          <a:p>
            <a:r>
              <a:rPr lang="en-IE" dirty="0"/>
              <a:t>OT background – 5 years project – developing entry and post entry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chemeClr val="accent1">
                    <a:lumMod val="50000"/>
                  </a:schemeClr>
                </a:solidFill>
                <a:highlight>
                  <a:srgbClr val="FFFF00"/>
                </a:highlight>
                <a:latin typeface="Tahoma" panose="020B0604030504040204" pitchFamily="34" charset="0"/>
                <a:ea typeface="Tahoma" panose="020B0604030504040204" pitchFamily="34" charset="0"/>
                <a:cs typeface="Tahoma" panose="020B0604030504040204" pitchFamily="34" charset="0"/>
              </a:rPr>
              <a:t>Available to autistic students with the DSS for their first year of university.</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One-to-one support on student’s campus, in person, by video, phone or email.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Julie also works with Aspect support organisation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endParaRPr lang="en-IE" dirty="0"/>
          </a:p>
        </p:txBody>
      </p:sp>
      <p:sp>
        <p:nvSpPr>
          <p:cNvPr id="4" name="Slide Number Placeholder 3"/>
          <p:cNvSpPr>
            <a:spLocks noGrp="1"/>
          </p:cNvSpPr>
          <p:nvPr>
            <p:ph type="sldNum" sz="quarter" idx="5"/>
          </p:nvPr>
        </p:nvSpPr>
        <p:spPr/>
        <p:txBody>
          <a:bodyPr/>
          <a:lstStyle/>
          <a:p>
            <a:fld id="{7BE243CD-276F-45E6-9EC3-91D50CD51FF9}" type="slidenum">
              <a:rPr lang="en-IE" smtClean="0"/>
              <a:t>13</a:t>
            </a:fld>
            <a:endParaRPr lang="en-IE" dirty="0"/>
          </a:p>
        </p:txBody>
      </p:sp>
    </p:spTree>
    <p:extLst>
      <p:ext uri="{BB962C8B-B14F-4D97-AF65-F5344CB8AC3E}">
        <p14:creationId xmlns:p14="http://schemas.microsoft.com/office/powerpoint/2010/main" val="3248819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F339F-8B6D-E0DE-6ED3-B6D35ECCE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31FFF-223C-564B-A493-CC7EA6A06C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A0212-9F44-BE35-387E-B33898930548}"/>
              </a:ext>
            </a:extLst>
          </p:cNvPr>
          <p:cNvSpPr>
            <a:spLocks noGrp="1"/>
          </p:cNvSpPr>
          <p:nvPr>
            <p:ph type="body" idx="1"/>
          </p:nvPr>
        </p:nvSpPr>
        <p:spPr/>
        <p:txBody>
          <a:bodyPr/>
          <a:lstStyle/>
          <a:p>
            <a:r>
              <a:rPr lang="en-IE" dirty="0">
                <a:cs typeface="Calibri"/>
              </a:rPr>
              <a:t>Transitions prepare guide sent to DSS students informed autistic design, research based – shared with other universities and used as a template in Galway for example.</a:t>
            </a:r>
          </a:p>
          <a:p>
            <a:r>
              <a:rPr lang="en-IE" dirty="0">
                <a:cs typeface="Calibri"/>
              </a:rPr>
              <a:t>Developing one with Crawford College of Art this year.</a:t>
            </a:r>
          </a:p>
        </p:txBody>
      </p:sp>
      <p:sp>
        <p:nvSpPr>
          <p:cNvPr id="4" name="Slide Number Placeholder 3">
            <a:extLst>
              <a:ext uri="{FF2B5EF4-FFF2-40B4-BE49-F238E27FC236}">
                <a16:creationId xmlns:a16="http://schemas.microsoft.com/office/drawing/2014/main" id="{CE98D8CD-C730-713E-2E7F-3385153F6129}"/>
              </a:ext>
            </a:extLst>
          </p:cNvPr>
          <p:cNvSpPr>
            <a:spLocks noGrp="1"/>
          </p:cNvSpPr>
          <p:nvPr>
            <p:ph type="sldNum" sz="quarter" idx="5"/>
          </p:nvPr>
        </p:nvSpPr>
        <p:spPr/>
        <p:txBody>
          <a:bodyPr/>
          <a:lstStyle/>
          <a:p>
            <a:fld id="{9E242E73-F852-4F8A-9698-57DB457B0756}" type="slidenum">
              <a:rPr lang="en-IE" smtClean="0"/>
              <a:t>14</a:t>
            </a:fld>
            <a:endParaRPr lang="en-IE"/>
          </a:p>
        </p:txBody>
      </p:sp>
    </p:spTree>
    <p:extLst>
      <p:ext uri="{BB962C8B-B14F-4D97-AF65-F5344CB8AC3E}">
        <p14:creationId xmlns:p14="http://schemas.microsoft.com/office/powerpoint/2010/main" val="672957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6B50-57B5-79B5-3D07-A56F22949A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EFCD2-D47D-0F05-AA30-4C88809CB0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7FE148-13CE-C05A-5D7B-6C22E95462AB}"/>
              </a:ext>
            </a:extLst>
          </p:cNvPr>
          <p:cNvSpPr>
            <a:spLocks noGrp="1"/>
          </p:cNvSpPr>
          <p:nvPr>
            <p:ph type="body" idx="1"/>
          </p:nvPr>
        </p:nvSpPr>
        <p:spPr/>
        <p:txBody>
          <a:bodyPr/>
          <a:lstStyle/>
          <a:p>
            <a:r>
              <a:rPr lang="en-IE" dirty="0">
                <a:cs typeface="Calibri"/>
              </a:rPr>
              <a:t>Looking at the sensory environment - developed as part of an OT placement student project… and practical map of the campus used in this years student induction</a:t>
            </a:r>
          </a:p>
          <a:p>
            <a:endParaRPr lang="en-IE" dirty="0">
              <a:cs typeface="Calibri"/>
            </a:endParaRPr>
          </a:p>
        </p:txBody>
      </p:sp>
      <p:sp>
        <p:nvSpPr>
          <p:cNvPr id="4" name="Slide Number Placeholder 3">
            <a:extLst>
              <a:ext uri="{FF2B5EF4-FFF2-40B4-BE49-F238E27FC236}">
                <a16:creationId xmlns:a16="http://schemas.microsoft.com/office/drawing/2014/main" id="{F1FE2BB3-3613-8B56-3713-B20A98EC1268}"/>
              </a:ext>
            </a:extLst>
          </p:cNvPr>
          <p:cNvSpPr>
            <a:spLocks noGrp="1"/>
          </p:cNvSpPr>
          <p:nvPr>
            <p:ph type="sldNum" sz="quarter" idx="5"/>
          </p:nvPr>
        </p:nvSpPr>
        <p:spPr/>
        <p:txBody>
          <a:bodyPr/>
          <a:lstStyle/>
          <a:p>
            <a:fld id="{9E242E73-F852-4F8A-9698-57DB457B0756}" type="slidenum">
              <a:rPr lang="en-IE" smtClean="0"/>
              <a:t>15</a:t>
            </a:fld>
            <a:endParaRPr lang="en-IE"/>
          </a:p>
        </p:txBody>
      </p:sp>
    </p:spTree>
    <p:extLst>
      <p:ext uri="{BB962C8B-B14F-4D97-AF65-F5344CB8AC3E}">
        <p14:creationId xmlns:p14="http://schemas.microsoft.com/office/powerpoint/2010/main" val="4062327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94085-8F21-F25D-7D39-6B2562359F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40C14C-6A78-9071-5EB1-7761C7F67A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35A2F7-0488-24F0-BF84-8EEBB9C381E0}"/>
              </a:ext>
            </a:extLst>
          </p:cNvPr>
          <p:cNvSpPr>
            <a:spLocks noGrp="1"/>
          </p:cNvSpPr>
          <p:nvPr>
            <p:ph type="body" idx="1"/>
          </p:nvPr>
        </p:nvSpPr>
        <p:spPr/>
        <p:txBody>
          <a:bodyPr/>
          <a:lstStyle/>
          <a:p>
            <a:r>
              <a:rPr lang="en-IE" dirty="0">
                <a:cs typeface="Calibri"/>
              </a:rPr>
              <a:t>Originally mentoring started in Kerry - Julie worked with Hugh O Donnell to develop mentoring by academic staff for students to </a:t>
            </a:r>
            <a:r>
              <a:rPr lang="en-US" dirty="0">
                <a:solidFill>
                  <a:schemeClr val="accent2">
                    <a:lumMod val="60000"/>
                    <a:lumOff val="40000"/>
                  </a:schemeClr>
                </a:solidFill>
                <a:latin typeface="IBM Plex Sans Condensed"/>
                <a:cs typeface="Calibri"/>
              </a:rPr>
              <a:t>reduce drop out, increase engagement with the education community; to support with </a:t>
            </a:r>
            <a:r>
              <a:rPr lang="en-US" dirty="0">
                <a:solidFill>
                  <a:schemeClr val="accent2">
                    <a:lumMod val="60000"/>
                    <a:lumOff val="40000"/>
                  </a:schemeClr>
                </a:solidFill>
                <a:latin typeface="IBM Plex Sans Condensed"/>
              </a:rPr>
              <a:t>anxiety management.  </a:t>
            </a:r>
            <a:r>
              <a:rPr lang="en-IE" dirty="0">
                <a:highlight>
                  <a:srgbClr val="FFFF00"/>
                </a:highlight>
                <a:cs typeface="Calibri"/>
              </a:rPr>
              <a:t>Head of department recruited 5 volunteer mentors and had 8 students engaging with them.  NOT JUST DSS STUDENTS</a:t>
            </a:r>
          </a:p>
          <a:p>
            <a:endParaRPr lang="en-IE" dirty="0">
              <a:highlight>
                <a:srgbClr val="FFFF00"/>
              </a:highligh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goal was to support students feel more connected to their dept and to have dept staff available to answer questions they had about their course, their subjects, assignments, exams and so 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Julie said that she sees mentoring as a mental health /anxiety management support.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For everyone being less stressed supports learning - having a successful leaning outcome supports students mental health and to their ability to manage the ups and downs of university life.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Dept mentors became more aware of the students support services and how to access them. Student that historically may have-not used student support services have an opportunity to use a support that does not have a disability focus.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Hugh is going to talk about outcomes and learnings from the initiative for students.---</a:t>
            </a:r>
          </a:p>
          <a:p>
            <a:r>
              <a:rPr lang="en-IE" b="1" dirty="0"/>
              <a:t>The volunteer mentors now have a growing understating of the challenges that neurodiverse student actual face and I think this has changed how they respond to student behaviours and performance. </a:t>
            </a:r>
          </a:p>
          <a:p>
            <a:r>
              <a:rPr lang="en-IE" dirty="0"/>
              <a:t>An unexpected outcome is that the non-mentor staff are now coming to the volunteer mentors to link students into the mentoring programme. </a:t>
            </a:r>
            <a:endParaRPr lang="en-IE" dirty="0">
              <a:cs typeface="Calibri"/>
            </a:endParaRPr>
          </a:p>
        </p:txBody>
      </p:sp>
      <p:sp>
        <p:nvSpPr>
          <p:cNvPr id="4" name="Slide Number Placeholder 3">
            <a:extLst>
              <a:ext uri="{FF2B5EF4-FFF2-40B4-BE49-F238E27FC236}">
                <a16:creationId xmlns:a16="http://schemas.microsoft.com/office/drawing/2014/main" id="{BFACF1FA-CCBC-C367-B93A-8DECF96D8697}"/>
              </a:ext>
            </a:extLst>
          </p:cNvPr>
          <p:cNvSpPr>
            <a:spLocks noGrp="1"/>
          </p:cNvSpPr>
          <p:nvPr>
            <p:ph type="sldNum" sz="quarter" idx="5"/>
          </p:nvPr>
        </p:nvSpPr>
        <p:spPr/>
        <p:txBody>
          <a:bodyPr/>
          <a:lstStyle/>
          <a:p>
            <a:fld id="{9E242E73-F852-4F8A-9698-57DB457B0756}" type="slidenum">
              <a:rPr lang="en-IE" smtClean="0"/>
              <a:t>16</a:t>
            </a:fld>
            <a:endParaRPr lang="en-IE"/>
          </a:p>
        </p:txBody>
      </p:sp>
    </p:spTree>
    <p:extLst>
      <p:ext uri="{BB962C8B-B14F-4D97-AF65-F5344CB8AC3E}">
        <p14:creationId xmlns:p14="http://schemas.microsoft.com/office/powerpoint/2010/main" val="3064244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US" dirty="0"/>
              <a:t>And this is where the universal design for learning pyramid of supports for students developed by AHEAD and DAWN comes 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we look at students from a universal design perspective – trying to get away from individual labels seeing what can be provided across the whole of the university to support not just the DSS students who don’t wish to disclose, who don’t have a diagnosi</a:t>
            </a:r>
            <a:r>
              <a:rPr lang="en-US" b="0" dirty="0"/>
              <a:t>s yet, who have multiple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been promoting UDL originally in CIT for a number of years and we’re finally seeing a step change in MTU where inclusion is being </a:t>
            </a:r>
            <a:r>
              <a:rPr lang="en-US" dirty="0" err="1"/>
              <a:t>recognised</a:t>
            </a:r>
            <a:r>
              <a:rPr lang="en-US" dirty="0"/>
              <a:t> and being embraced on a much wider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solidFill>
                  <a:schemeClr val="tx2"/>
                </a:solidFill>
                <a:highlight>
                  <a:srgbClr val="FFFF00"/>
                </a:highlight>
              </a:rPr>
              <a:t>[“</a:t>
            </a:r>
            <a:r>
              <a:rPr lang="en-US" altLang="en-US" dirty="0">
                <a:solidFill>
                  <a:schemeClr val="tx2"/>
                </a:solidFill>
                <a:highlight>
                  <a:srgbClr val="FFFF00"/>
                </a:highlight>
              </a:rPr>
              <a:t>Universal design is design that’s usable by all people, to the greatest extent possible, without the need for adaptation or </a:t>
            </a:r>
            <a:r>
              <a:rPr lang="en-US" altLang="en-US" dirty="0" err="1">
                <a:solidFill>
                  <a:schemeClr val="tx2"/>
                </a:solidFill>
                <a:highlight>
                  <a:srgbClr val="FFFF00"/>
                </a:highlight>
              </a:rPr>
              <a:t>specialised</a:t>
            </a:r>
            <a:r>
              <a:rPr lang="en-US" altLang="en-US" dirty="0">
                <a:solidFill>
                  <a:schemeClr val="tx2"/>
                </a:solidFill>
                <a:highlight>
                  <a:srgbClr val="FFFF00"/>
                </a:highlight>
              </a:rPr>
              <a:t> design.” </a:t>
            </a:r>
            <a:r>
              <a:rPr lang="en-US" altLang="en-US" dirty="0">
                <a:solidFill>
                  <a:schemeClr val="tx2"/>
                </a:solidFill>
              </a:rPr>
              <a:t>Ron Mace, 1985]</a:t>
            </a:r>
          </a:p>
          <a:p>
            <a:endParaRPr lang="en-US" dirty="0"/>
          </a:p>
        </p:txBody>
      </p:sp>
      <p:sp>
        <p:nvSpPr>
          <p:cNvPr id="4" name="Slide Number Placeholder 3"/>
          <p:cNvSpPr>
            <a:spLocks noGrp="1"/>
          </p:cNvSpPr>
          <p:nvPr>
            <p:ph type="sldNum" sz="quarter" idx="5"/>
          </p:nvPr>
        </p:nvSpPr>
        <p:spPr/>
        <p:txBody>
          <a:bodyPr/>
          <a:lstStyle/>
          <a:p>
            <a:fld id="{D7623C70-8B75-49A4-B392-7542E2F904EC}" type="slidenum">
              <a:rPr lang="en-GB" smtClean="0"/>
              <a:t>17</a:t>
            </a:fld>
            <a:endParaRPr lang="en-GB" dirty="0"/>
          </a:p>
        </p:txBody>
      </p:sp>
    </p:spTree>
    <p:extLst>
      <p:ext uri="{BB962C8B-B14F-4D97-AF65-F5344CB8AC3E}">
        <p14:creationId xmlns:p14="http://schemas.microsoft.com/office/powerpoint/2010/main" val="3126896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9023B-E032-7CEB-4B27-62CA3CAC9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01B02D-2813-943C-329E-EC469D50C6C2}"/>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FEB86855-BF9D-D4A9-B852-99FF59C50D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principle of inclusivity now applies across the whole experience of MTU for both students and staff – and includes UDL and 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Examples of these are:</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-Inclusive Curriculum developed in 2024 now underpins MTU programmes (Stephen already talked 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-Student Engagement offers a range of supports to students around subject support and academic skills and coaching as well as induction programmes for new students.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Mental Health framework is enhancing the Counselling Service with the provision of occupational therapy and promoting quiet spaces around campus.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HEA PATH 4 initiative which is supporting existing art and music programmes for students with intellectual disabilities and MTU students to work together (allows increased numbers and personal supports).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development of new buildings – such as Le Cheile which has a dedicated quiet room and accessible toilets and loop systems, as well as the MTU Arena with accessible equipment and quiet hours at the gym.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-And the Technology Enhanced Learning - immersive reader embedded in Canvas.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challenges are still there but  </a:t>
            </a:r>
            <a:r>
              <a:rPr lang="en-US" dirty="0"/>
              <a:t>[, it also as well as the one small step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p:txBody>
      </p:sp>
      <p:sp>
        <p:nvSpPr>
          <p:cNvPr id="4" name="Slide Number Placeholder 3">
            <a:extLst>
              <a:ext uri="{FF2B5EF4-FFF2-40B4-BE49-F238E27FC236}">
                <a16:creationId xmlns:a16="http://schemas.microsoft.com/office/drawing/2014/main" id="{5D409A6E-69CD-A60E-EE11-4728E1738C85}"/>
              </a:ext>
            </a:extLst>
          </p:cNvPr>
          <p:cNvSpPr>
            <a:spLocks noGrp="1"/>
          </p:cNvSpPr>
          <p:nvPr>
            <p:ph type="sldNum" sz="quarter" idx="5"/>
          </p:nvPr>
        </p:nvSpPr>
        <p:spPr/>
        <p:txBody>
          <a:bodyPr/>
          <a:lstStyle/>
          <a:p>
            <a:fld id="{60A4C297-DB7E-42D7-A704-8BE0782108DB}" type="slidenum">
              <a:rPr lang="en-IE" smtClean="0"/>
              <a:t>18</a:t>
            </a:fld>
            <a:endParaRPr lang="en-IE"/>
          </a:p>
        </p:txBody>
      </p:sp>
    </p:spTree>
    <p:extLst>
      <p:ext uri="{BB962C8B-B14F-4D97-AF65-F5344CB8AC3E}">
        <p14:creationId xmlns:p14="http://schemas.microsoft.com/office/powerpoint/2010/main" val="512785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n-lt"/>
              </a:rPr>
              <a:t>The DSS is part of the Access Service in both Cork and Kerry who works with students, schools, organisations and communities, </a:t>
            </a:r>
            <a:r>
              <a:rPr lang="en-US" sz="1200" dirty="0">
                <a:latin typeface="+mn-lt"/>
              </a:rPr>
              <a:t>providing a range of supports for student groups who are under-represented at third level. </a:t>
            </a:r>
            <a:r>
              <a:rPr kumimoji="0" lang="en-US" sz="1200" b="0" i="0" u="none" strike="noStrike" kern="1200" cap="none" spc="0" normalizeH="0" baseline="0" noProof="0" dirty="0">
                <a:ln>
                  <a:noFill/>
                </a:ln>
                <a:solidFill>
                  <a:srgbClr val="000000"/>
                </a:solidFill>
                <a:effectLst/>
                <a:uLnTx/>
                <a:uFillTx/>
                <a:latin typeface="+mn-lt"/>
                <a:ea typeface="+mn-ea"/>
                <a:cs typeface="+mn-cs"/>
              </a:rPr>
              <a:t>We work on 3 levels, </a:t>
            </a:r>
            <a:r>
              <a:rPr kumimoji="0" lang="en-US" sz="1200" b="1" i="0" u="none" strike="noStrike" kern="1200" cap="none" spc="0" normalizeH="0" baseline="0" noProof="0" dirty="0">
                <a:ln>
                  <a:noFill/>
                </a:ln>
                <a:solidFill>
                  <a:srgbClr val="000000"/>
                </a:solidFill>
                <a:effectLst/>
                <a:uLnTx/>
                <a:uFillTx/>
                <a:latin typeface="+mn-lt"/>
                <a:ea typeface="+mn-ea"/>
                <a:cs typeface="+mn-cs"/>
              </a:rPr>
              <a:t>pre entry </a:t>
            </a:r>
            <a:r>
              <a:rPr kumimoji="0" lang="en-US" sz="1200" b="0" i="0" u="none" strike="noStrike" kern="1200" cap="none" spc="0" normalizeH="0" baseline="0" noProof="0" dirty="0">
                <a:ln>
                  <a:noFill/>
                </a:ln>
                <a:solidFill>
                  <a:srgbClr val="000000"/>
                </a:solidFill>
                <a:effectLst/>
                <a:uLnTx/>
                <a:uFillTx/>
                <a:latin typeface="+mn-lt"/>
                <a:ea typeface="+mn-ea"/>
                <a:cs typeface="+mn-cs"/>
              </a:rPr>
              <a:t>with prospective students, </a:t>
            </a:r>
            <a:r>
              <a:rPr kumimoji="0" lang="en-US" sz="1200" b="1" i="0" u="none" strike="noStrike" kern="1200" cap="none" spc="0" normalizeH="0" baseline="0" noProof="0" dirty="0">
                <a:ln>
                  <a:noFill/>
                </a:ln>
                <a:solidFill>
                  <a:srgbClr val="000000"/>
                </a:solidFill>
                <a:effectLst/>
                <a:uLnTx/>
                <a:uFillTx/>
                <a:latin typeface="+mn-lt"/>
                <a:ea typeface="+mn-ea"/>
                <a:cs typeface="+mn-cs"/>
              </a:rPr>
              <a:t>entry</a:t>
            </a:r>
            <a:r>
              <a:rPr kumimoji="0" lang="en-US" sz="1200" b="0" i="0" u="none" strike="noStrike" kern="1200" cap="none" spc="0" normalizeH="0" baseline="0" noProof="0" dirty="0">
                <a:ln>
                  <a:noFill/>
                </a:ln>
                <a:solidFill>
                  <a:srgbClr val="000000"/>
                </a:solidFill>
                <a:effectLst/>
                <a:uLnTx/>
                <a:uFillTx/>
                <a:latin typeface="+mn-lt"/>
                <a:ea typeface="+mn-ea"/>
                <a:cs typeface="+mn-cs"/>
              </a:rPr>
              <a:t> as students are enrolling /starting courses, and </a:t>
            </a:r>
            <a:r>
              <a:rPr kumimoji="0" lang="en-US" sz="1200" b="1" i="0" u="none" strike="noStrike" kern="1200" cap="none" spc="0" normalizeH="0" baseline="0" noProof="0" dirty="0">
                <a:ln>
                  <a:noFill/>
                </a:ln>
                <a:solidFill>
                  <a:srgbClr val="000000"/>
                </a:solidFill>
                <a:effectLst/>
                <a:uLnTx/>
                <a:uFillTx/>
                <a:latin typeface="+mn-lt"/>
                <a:ea typeface="+mn-ea"/>
                <a:cs typeface="+mn-cs"/>
              </a:rPr>
              <a:t>post entry </a:t>
            </a:r>
            <a:r>
              <a:rPr kumimoji="0" lang="en-US" sz="1200" b="0" i="0" u="none" strike="noStrike" kern="1200" cap="none" spc="0" normalizeH="0" baseline="0" noProof="0" dirty="0">
                <a:ln>
                  <a:noFill/>
                </a:ln>
                <a:solidFill>
                  <a:srgbClr val="000000"/>
                </a:solidFill>
                <a:effectLst/>
                <a:uLnTx/>
                <a:uFillTx/>
                <a:latin typeface="+mn-lt"/>
                <a:ea typeface="+mn-ea"/>
                <a:cs typeface="+mn-cs"/>
              </a:rPr>
              <a:t>with current students.</a:t>
            </a:r>
            <a:endParaRPr kumimoji="0" lang="en-CA" sz="1200" b="0" i="0" u="none" strike="noStrike" kern="1200" cap="none" spc="0" normalizeH="0" baseline="0" noProof="0" dirty="0">
              <a:ln>
                <a:noFill/>
              </a:ln>
              <a:solidFill>
                <a:srgbClr val="000000"/>
              </a:solidFill>
              <a:effectLst/>
              <a:uLnTx/>
              <a:uFillTx/>
              <a:latin typeface="+mn-lt"/>
              <a:ea typeface="+mn-ea"/>
              <a:cs typeface="+mn-cs"/>
            </a:endParaRP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Our work is guided by national policy such as the Higher Education Authority National Access Plan (</a:t>
            </a:r>
            <a:r>
              <a:rPr lang="en-US" sz="1200" dirty="0">
                <a:effectLst/>
                <a:latin typeface="+mn-lt"/>
              </a:rPr>
              <a:t>2022-2028) which refers to creating “an inclusive higher education system” … “to support people in reaching their full potential”  with access and progression routes to “provide </a:t>
            </a:r>
            <a:r>
              <a:rPr lang="en-GB" sz="1200" dirty="0">
                <a:effectLst/>
                <a:latin typeface="+mn-lt"/>
              </a:rPr>
              <a:t>learning to all”</a:t>
            </a:r>
          </a:p>
          <a:p>
            <a:r>
              <a:rPr lang="en-GB" sz="1200" dirty="0">
                <a:effectLst/>
                <a:latin typeface="+mn-lt"/>
              </a:rPr>
              <a:t>And we’re guided by MTU’s strategic plan (2022-27) which promotes inclusivity, accessibility, equality, diversity and inclusion across the university with “</a:t>
            </a:r>
            <a:r>
              <a:rPr lang="en-US" sz="1200" dirty="0">
                <a:latin typeface="+mn-lt"/>
              </a:rPr>
              <a:t>the learner at the </a:t>
            </a:r>
            <a:r>
              <a:rPr lang="en-US" sz="1200" dirty="0" err="1">
                <a:latin typeface="+mn-lt"/>
              </a:rPr>
              <a:t>centre</a:t>
            </a:r>
            <a:r>
              <a:rPr lang="en-US" sz="1200" dirty="0">
                <a:latin typeface="+mn-lt"/>
              </a:rPr>
              <a:t> of </a:t>
            </a:r>
            <a:r>
              <a:rPr lang="en-IE" sz="1200" dirty="0">
                <a:latin typeface="+mn-lt"/>
              </a:rPr>
              <a:t>everything we do.”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F13F71-A300-462F-9721-8EEF549D4C98}"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7400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DSS supports students with learning differences, health conditions and disabilities requiring supports or reasonable accommodations to access their course.</a:t>
            </a:r>
          </a:p>
          <a:p>
            <a:r>
              <a:rPr lang="en-US" sz="1200" b="0" i="0" u="none" strike="noStrike" kern="1200" baseline="0" dirty="0">
                <a:solidFill>
                  <a:schemeClr val="tx1"/>
                </a:solidFill>
                <a:latin typeface="+mn-lt"/>
                <a:ea typeface="+mn-ea"/>
                <a:cs typeface="+mn-cs"/>
              </a:rPr>
              <a:t>We are a confidential service supported by the HEA Fund for Students with Disabilities (</a:t>
            </a:r>
            <a:r>
              <a:rPr lang="en-US" sz="1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which is managed by the HEA on behalf of the Department of Further and Higher Education, Research, Innovation and Science.)</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[[We also support the United Nations Sustainable Development Goal (SDG) 4, which strives for equal access to all levels of education and vocational training for people with disabilities. </a:t>
            </a:r>
          </a:p>
          <a:p>
            <a:r>
              <a:rPr lang="en-US" sz="1200" b="0" i="0" u="none" strike="noStrike" kern="1200" baseline="0" dirty="0">
                <a:solidFill>
                  <a:schemeClr val="tx1"/>
                </a:solidFill>
                <a:latin typeface="+mn-lt"/>
                <a:ea typeface="+mn-ea"/>
                <a:cs typeface="+mn-cs"/>
              </a:rPr>
              <a:t>Our goal is to empower each person to reach their full potential, ensuring they can access and excel in their education at MTU. </a:t>
            </a:r>
            <a:r>
              <a:rPr lang="en-IE" sz="1200" b="0" i="0" u="none" strike="noStrike" kern="1200" baseline="0" dirty="0">
                <a:solidFill>
                  <a:schemeClr val="tx1"/>
                </a:solidFill>
                <a:latin typeface="+mn-lt"/>
                <a:ea typeface="+mn-ea"/>
                <a:cs typeface="+mn-cs"/>
              </a:rPr>
              <a:t>]]</a:t>
            </a:r>
            <a:endParaRPr lang="en-IE" dirty="0"/>
          </a:p>
        </p:txBody>
      </p:sp>
      <p:sp>
        <p:nvSpPr>
          <p:cNvPr id="4" name="Slide Number Placeholder 3"/>
          <p:cNvSpPr>
            <a:spLocks noGrp="1"/>
          </p:cNvSpPr>
          <p:nvPr>
            <p:ph type="sldNum" sz="quarter" idx="5"/>
          </p:nvPr>
        </p:nvSpPr>
        <p:spPr/>
        <p:txBody>
          <a:bodyPr/>
          <a:lstStyle/>
          <a:p>
            <a:fld id="{60A4C297-DB7E-42D7-A704-8BE0782108DB}" type="slidenum">
              <a:rPr lang="en-IE" smtClean="0"/>
              <a:t>3</a:t>
            </a:fld>
            <a:endParaRPr lang="en-IE"/>
          </a:p>
        </p:txBody>
      </p:sp>
    </p:spTree>
    <p:extLst>
      <p:ext uri="{BB962C8B-B14F-4D97-AF65-F5344CB8AC3E}">
        <p14:creationId xmlns:p14="http://schemas.microsoft.com/office/powerpoint/2010/main" val="3645362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0" i="0" u="none" strike="noStrike" kern="1200" baseline="0" dirty="0">
                <a:solidFill>
                  <a:schemeClr val="tx1"/>
                </a:solidFill>
                <a:latin typeface="+mn-lt"/>
                <a:ea typeface="+mn-ea"/>
                <a:cs typeface="+mn-cs"/>
              </a:rPr>
              <a:t>The National Access Plan aims to increase the number of new entrants with disabilities to 16% by 2028.  And a key area supporting this is the DARE </a:t>
            </a:r>
            <a:r>
              <a:rPr lang="en-IE" sz="1200" dirty="0">
                <a:latin typeface="+mn-lt"/>
              </a:rPr>
              <a:t>admissions scheme. The DSS promotes the to secondary school students, parents/supporters, and teachers as MTU offers reduced points places to Leaving Certificate students. </a:t>
            </a:r>
            <a:r>
              <a:rPr lang="en-US" sz="1200" dirty="0">
                <a:effectLst/>
                <a:latin typeface="+mn-lt"/>
                <a:ea typeface="Calibri" panose="020F0502020204030204" pitchFamily="34" charset="0"/>
                <a:cs typeface="Calibri" panose="020F0502020204030204" pitchFamily="34" charset="0"/>
              </a:rPr>
              <a:t>We have a dedicated webpage and email addresses for queries.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IE" sz="1200" dirty="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1200" dirty="0">
                <a:effectLst/>
                <a:latin typeface="+mn-lt"/>
                <a:ea typeface="Calibri" panose="020F0502020204030204" pitchFamily="34" charset="0"/>
                <a:cs typeface="Calibri" panose="020F0502020204030204" pitchFamily="34" charset="0"/>
              </a:rPr>
              <a:t>As you know </a:t>
            </a:r>
            <a:r>
              <a:rPr lang="en-US" sz="1200" dirty="0">
                <a:effectLst/>
                <a:latin typeface="+mn-lt"/>
                <a:ea typeface="Calibri" panose="020F0502020204030204" pitchFamily="34" charset="0"/>
                <a:cs typeface="Calibri" panose="020F0502020204030204" pitchFamily="34" charset="0"/>
              </a:rPr>
              <a:t>DARE </a:t>
            </a:r>
            <a:r>
              <a:rPr lang="en-US" sz="1200" dirty="0" err="1">
                <a:effectLst/>
                <a:latin typeface="+mn-lt"/>
                <a:ea typeface="Calibri" panose="020F0502020204030204" pitchFamily="34" charset="0"/>
                <a:cs typeface="Calibri" panose="020F0502020204030204" pitchFamily="34" charset="0"/>
              </a:rPr>
              <a:t>recognises</a:t>
            </a:r>
            <a:r>
              <a:rPr lang="en-US" sz="1200" dirty="0">
                <a:effectLst/>
                <a:latin typeface="+mn-lt"/>
                <a:ea typeface="Calibri" panose="020F0502020204030204" pitchFamily="34" charset="0"/>
                <a:cs typeface="Calibri" panose="020F0502020204030204" pitchFamily="34" charset="0"/>
              </a:rPr>
              <a:t> that a student’s disability, health condition or learning difference may have had a negative impact on their second level education – and this can open the door to a student to get their dream course or career.</a:t>
            </a:r>
          </a:p>
          <a:p>
            <a:pPr>
              <a:lnSpc>
                <a:spcPct val="107000"/>
              </a:lnSpc>
              <a:spcAft>
                <a:spcPts val="800"/>
              </a:spcAft>
            </a:pPr>
            <a:endParaRPr lang="en-US" sz="1200" dirty="0">
              <a:effectLst/>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30F4094-DFED-4F2C-A193-3DC074D12EB4}" type="slidenum">
              <a:rPr lang="en-IE" smtClean="0"/>
              <a:pPr/>
              <a:t>4</a:t>
            </a:fld>
            <a:endParaRPr lang="en-IE"/>
          </a:p>
        </p:txBody>
      </p:sp>
    </p:spTree>
    <p:extLst>
      <p:ext uri="{BB962C8B-B14F-4D97-AF65-F5344CB8AC3E}">
        <p14:creationId xmlns:p14="http://schemas.microsoft.com/office/powerpoint/2010/main" val="1573434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pPr marL="0" lvl="0" indent="0">
              <a:lnSpc>
                <a:spcPct val="115000"/>
              </a:lnSpc>
              <a:buFont typeface="Symbol" panose="05050102010706020507" pitchFamily="18" charset="2"/>
              <a:buNone/>
            </a:pPr>
            <a:r>
              <a:rPr lang="en-US" sz="1200" dirty="0">
                <a:effectLst/>
                <a:latin typeface="+mn-lt"/>
                <a:ea typeface="Times New Roman" panose="02020603050405020304" pitchFamily="18" charset="0"/>
              </a:rPr>
              <a:t>Just to flag that there is a national DARE/HEAR information day on Saturday 10 January taking place in MTU  with MTU and UCC representatives available for queries. More details on this will be on the </a:t>
            </a:r>
            <a:r>
              <a:rPr lang="en-US" sz="1200" dirty="0" err="1">
                <a:effectLst/>
                <a:latin typeface="+mn-lt"/>
                <a:ea typeface="Times New Roman" panose="02020603050405020304" pitchFamily="18" charset="0"/>
              </a:rPr>
              <a:t>Accesscollege</a:t>
            </a:r>
            <a:r>
              <a:rPr lang="en-US" sz="1200" dirty="0">
                <a:effectLst/>
                <a:latin typeface="+mn-lt"/>
                <a:ea typeface="Times New Roman" panose="02020603050405020304" pitchFamily="18" charset="0"/>
              </a:rPr>
              <a:t> website.  </a:t>
            </a:r>
          </a:p>
          <a:p>
            <a:pPr marL="0" lvl="0" indent="0">
              <a:lnSpc>
                <a:spcPct val="115000"/>
              </a:lnSpc>
              <a:buFont typeface="Symbol" panose="05050102010706020507" pitchFamily="18" charset="2"/>
              <a:buNone/>
            </a:pPr>
            <a:endParaRPr lang="en-US" sz="1200" dirty="0">
              <a:effectLst/>
              <a:latin typeface="+mn-lt"/>
              <a:ea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n-IE" sz="1200" dirty="0">
                <a:effectLst/>
                <a:latin typeface="+mn-lt"/>
                <a:ea typeface="Calibri" panose="020F0502020204030204" pitchFamily="34" charset="0"/>
                <a:cs typeface="Times New Roman" panose="02020603050405020304" pitchFamily="18" charset="0"/>
              </a:rPr>
              <a:t>And that the the CAO to receive the student’s documents by post has been moved a bit earlier to </a:t>
            </a:r>
            <a:r>
              <a:rPr lang="en-IE" sz="1200" b="1" dirty="0">
                <a:effectLst/>
                <a:latin typeface="+mn-lt"/>
                <a:ea typeface="Calibri" panose="020F0502020204030204" pitchFamily="34" charset="0"/>
                <a:cs typeface="Times New Roman" panose="02020603050405020304" pitchFamily="18" charset="0"/>
              </a:rPr>
              <a:t>Tuesday 10 March</a:t>
            </a:r>
            <a:r>
              <a:rPr lang="en-IE" sz="1200" dirty="0">
                <a:effectLst/>
                <a:latin typeface="+mn-lt"/>
                <a:ea typeface="Calibri" panose="020F0502020204030204" pitchFamily="34" charset="0"/>
                <a:cs typeface="Times New Roman" panose="02020603050405020304" pitchFamily="18" charset="0"/>
              </a:rPr>
              <a:t>.</a:t>
            </a:r>
          </a:p>
          <a:p>
            <a:pPr marL="0" lvl="0" indent="0">
              <a:lnSpc>
                <a:spcPct val="115000"/>
              </a:lnSpc>
              <a:buFont typeface="Symbol" panose="05050102010706020507" pitchFamily="18" charset="2"/>
              <a:buNone/>
            </a:pPr>
            <a:endParaRPr lang="en-US" sz="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7623C70-8B75-49A4-B392-7542E2F904EC}" type="slidenum">
              <a:rPr lang="en-GB" smtClean="0"/>
              <a:t>5</a:t>
            </a:fld>
            <a:endParaRPr lang="en-GB"/>
          </a:p>
        </p:txBody>
      </p:sp>
    </p:spTree>
    <p:extLst>
      <p:ext uri="{BB962C8B-B14F-4D97-AF65-F5344CB8AC3E}">
        <p14:creationId xmlns:p14="http://schemas.microsoft.com/office/powerpoint/2010/main" val="1613081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CB427-CA39-ACB9-90D8-CFC143CBB6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219B90-C3E7-3BBC-01CD-B272912266A2}"/>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A3919141-AF1D-7700-C6BC-D321C2E1EC0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effectLst/>
                <a:latin typeface="+mn-lt"/>
              </a:rPr>
              <a:t>MTU </a:t>
            </a:r>
            <a:r>
              <a:rPr lang="en-IE" sz="1200" dirty="0">
                <a:latin typeface="+mn-lt"/>
              </a:rPr>
              <a:t>reserves </a:t>
            </a:r>
            <a:r>
              <a:rPr lang="en-IE" sz="1200" dirty="0">
                <a:effectLst/>
                <a:latin typeface="+mn-lt"/>
              </a:rPr>
              <a:t>5% of </a:t>
            </a:r>
            <a:r>
              <a:rPr lang="en-IE" sz="1200" dirty="0">
                <a:latin typeface="+mn-lt"/>
              </a:rPr>
              <a:t>first-year </a:t>
            </a:r>
            <a:r>
              <a:rPr lang="en-IE" sz="1200" dirty="0">
                <a:effectLst/>
                <a:latin typeface="+mn-lt"/>
              </a:rPr>
              <a:t>places for </a:t>
            </a:r>
            <a:r>
              <a:rPr lang="en-IE" sz="1200" dirty="0">
                <a:latin typeface="+mn-lt"/>
              </a:rPr>
              <a:t>eligible </a:t>
            </a:r>
            <a:r>
              <a:rPr lang="en-IE" sz="1200" dirty="0">
                <a:effectLst/>
                <a:latin typeface="+mn-lt"/>
              </a:rPr>
              <a:t>DARE and </a:t>
            </a:r>
            <a:r>
              <a:rPr lang="en-IE" sz="1200" dirty="0">
                <a:latin typeface="+mn-lt"/>
              </a:rPr>
              <a:t>eligible </a:t>
            </a:r>
            <a:r>
              <a:rPr lang="en-IE" sz="1200" dirty="0">
                <a:effectLst/>
                <a:latin typeface="+mn-lt"/>
              </a:rPr>
              <a:t>HEAR applicants </a:t>
            </a:r>
            <a:r>
              <a:rPr lang="en-IE" sz="1200" dirty="0">
                <a:solidFill>
                  <a:srgbClr val="000000"/>
                </a:solidFill>
                <a:latin typeface="+mn-lt"/>
              </a:rPr>
              <a:t>(*</a:t>
            </a:r>
            <a:r>
              <a:rPr lang="en-IE" sz="1200" dirty="0">
                <a:solidFill>
                  <a:srgbClr val="203864"/>
                </a:solidFill>
                <a:latin typeface="+mn-lt"/>
              </a:rPr>
              <a:t>with the exception of the BSc General/Mental Health Nursing (Level 8) in Kerry where there is 1 place for each scheme reserved for each course.)</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203864"/>
                </a:solidFill>
                <a:latin typeface="+mn-lt"/>
                <a:ea typeface="Tahoma" panose="020B0604030504040204" pitchFamily="34" charset="0"/>
                <a:cs typeface="Tahoma" panose="020B0604030504040204" pitchFamily="34" charset="0"/>
              </a:rPr>
              <a:t>There is o</a:t>
            </a:r>
            <a:r>
              <a:rPr lang="en-IE" sz="1200" dirty="0">
                <a:latin typeface="+mn-lt"/>
                <a:ea typeface="Tahoma" panose="020B0604030504040204" pitchFamily="34" charset="0"/>
                <a:cs typeface="Tahoma" panose="020B0604030504040204" pitchFamily="34" charset="0"/>
              </a:rPr>
              <a:t>ften only 1-2 places on most</a:t>
            </a:r>
            <a:r>
              <a:rPr lang="en-IE" sz="1200" baseline="0" dirty="0">
                <a:latin typeface="+mn-lt"/>
                <a:ea typeface="Tahoma" panose="020B0604030504040204" pitchFamily="34" charset="0"/>
                <a:cs typeface="Tahoma" panose="020B0604030504040204" pitchFamily="34" charset="0"/>
              </a:rPr>
              <a:t> courses (except very large courses like Business).</a:t>
            </a:r>
            <a:endParaRPr lang="en-IE" sz="1200" dirty="0">
              <a:latin typeface="+mn-lt"/>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203864"/>
                </a:solidFill>
                <a:latin typeface="+mn-lt"/>
                <a:ea typeface="Tahoma" panose="020B0604030504040204" pitchFamily="34" charset="0"/>
                <a:cs typeface="Tahoma" panose="020B0604030504040204" pitchFamily="34" charset="0"/>
              </a:rPr>
              <a:t>For </a:t>
            </a:r>
            <a:r>
              <a:rPr lang="en-IE" sz="1200" dirty="0">
                <a:solidFill>
                  <a:schemeClr val="accent1">
                    <a:lumMod val="50000"/>
                  </a:schemeClr>
                </a:solidFill>
                <a:latin typeface="+mn-lt"/>
                <a:ea typeface="Tahoma" panose="020B0604030504040204" pitchFamily="34" charset="0"/>
                <a:cs typeface="Tahoma" panose="020B0604030504040204" pitchFamily="34" charset="0"/>
              </a:rPr>
              <a:t>MTU DARE/HEAR is NOT an automatic reduction in points – eligible applicants are considered under admissions criteria which is on the MTU website – such as meeting minimum entry requirements for the course.</a:t>
            </a:r>
            <a:endParaRPr lang="en-GB" dirty="0">
              <a:latin typeface="+mn-lt"/>
            </a:endParaRPr>
          </a:p>
          <a:p>
            <a:endParaRPr lang="en-IE" sz="1200" dirty="0">
              <a:solidFill>
                <a:srgbClr val="20386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latin typeface="+mn-lt"/>
                <a:ea typeface="Calibri" panose="020F0502020204030204" pitchFamily="34" charset="0"/>
                <a:cs typeface="Calibri" panose="020F0502020204030204" pitchFamily="34" charset="0"/>
              </a:rPr>
              <a:t>And we have found that most</a:t>
            </a:r>
            <a:r>
              <a:rPr lang="en-IE" sz="1200" b="1" dirty="0">
                <a:effectLst/>
                <a:latin typeface="+mn-lt"/>
              </a:rPr>
              <a:t> DARE students get offers on their own merit (enough points for CAO courses).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Calibri" panose="020F0502020204030204" pitchFamily="34" charset="0"/>
                <a:cs typeface="Times New Roman" panose="02020603050405020304" pitchFamily="18" charset="0"/>
              </a:rPr>
              <a:t>And we generally make more offers than places available as not everyone accepts their offer as they get two offers.</a:t>
            </a:r>
            <a:endParaRPr lang="en-GB"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mn-lt"/>
              </a:rPr>
              <a:t>In 2025 the majority of  MTU merit offers were made at level 6/7, but majority of reduced offers were made on level 8 courses.</a:t>
            </a:r>
          </a:p>
          <a:p>
            <a:endParaRPr lang="en-GB" sz="1200" dirty="0">
              <a:latin typeface="+mn-lt"/>
            </a:endParaRPr>
          </a:p>
          <a:p>
            <a:r>
              <a:rPr lang="en-GB" sz="1200" dirty="0">
                <a:latin typeface="+mn-lt"/>
              </a:rPr>
              <a:t>There’s an increased rate of acceptance for reduced points places at (</a:t>
            </a:r>
            <a:r>
              <a:rPr lang="en-GB" sz="1200" dirty="0" err="1">
                <a:latin typeface="+mn-lt"/>
              </a:rPr>
              <a:t>approx</a:t>
            </a:r>
            <a:r>
              <a:rPr lang="en-GB" sz="1200" dirty="0">
                <a:latin typeface="+mn-lt"/>
              </a:rPr>
              <a:t>) 56% and this acceptance figure doesn’t include deferred places.</a:t>
            </a:r>
          </a:p>
          <a:p>
            <a:endParaRPr lang="en-GB" sz="1200" dirty="0">
              <a:latin typeface="+mn-lt"/>
            </a:endParaRPr>
          </a:p>
        </p:txBody>
      </p:sp>
      <p:sp>
        <p:nvSpPr>
          <p:cNvPr id="4" name="Slide Number Placeholder 3">
            <a:extLst>
              <a:ext uri="{FF2B5EF4-FFF2-40B4-BE49-F238E27FC236}">
                <a16:creationId xmlns:a16="http://schemas.microsoft.com/office/drawing/2014/main" id="{25C7A3A4-B3F4-44EB-76F4-7D4AFFEDED68}"/>
              </a:ext>
            </a:extLst>
          </p:cNvPr>
          <p:cNvSpPr>
            <a:spLocks noGrp="1"/>
          </p:cNvSpPr>
          <p:nvPr>
            <p:ph type="sldNum" sz="quarter" idx="5"/>
          </p:nvPr>
        </p:nvSpPr>
        <p:spPr/>
        <p:txBody>
          <a:bodyPr/>
          <a:lstStyle/>
          <a:p>
            <a:fld id="{D7623C70-8B75-49A4-B392-7542E2F904EC}" type="slidenum">
              <a:rPr lang="en-GB" smtClean="0"/>
              <a:t>6</a:t>
            </a:fld>
            <a:endParaRPr lang="en-GB"/>
          </a:p>
        </p:txBody>
      </p:sp>
    </p:spTree>
    <p:extLst>
      <p:ext uri="{BB962C8B-B14F-4D97-AF65-F5344CB8AC3E}">
        <p14:creationId xmlns:p14="http://schemas.microsoft.com/office/powerpoint/2010/main" val="3732333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03F68-DE18-6FC3-72D6-A9AF55179E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101C27-28BE-9460-3884-6A76C66D9382}"/>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A523B6DC-25CC-957C-62B4-359154DCCBF2}"/>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dirty="0">
                <a:effectLst/>
                <a:latin typeface="+mn-lt"/>
                <a:ea typeface="Times New Roman" panose="02020603050405020304" pitchFamily="18" charset="0"/>
              </a:rPr>
              <a:t>In 2025 </a:t>
            </a:r>
            <a:r>
              <a:rPr lang="en-GB" sz="1200" b="1" dirty="0">
                <a:latin typeface="+mn-lt"/>
                <a:ea typeface="Calibri" panose="020F0502020204030204" pitchFamily="34" charset="0"/>
                <a:cs typeface="Calibri" panose="020F0502020204030204" pitchFamily="34" charset="0"/>
              </a:rPr>
              <a:t>14,407</a:t>
            </a:r>
            <a:r>
              <a:rPr lang="en-GB" sz="1200" b="1" dirty="0">
                <a:latin typeface="+mn-lt"/>
              </a:rPr>
              <a:t> students who indicated they had a disability on their CAO application. </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mn-lt"/>
                <a:ea typeface="Times New Roman" panose="02020603050405020304" pitchFamily="18" charset="0"/>
              </a:rPr>
              <a:t>DARE assessed ove</a:t>
            </a:r>
            <a:r>
              <a:rPr lang="en-US" sz="1200" b="0" dirty="0">
                <a:effectLst/>
                <a:latin typeface="+mn-lt"/>
                <a:ea typeface="Times New Roman" panose="02020603050405020304" pitchFamily="18" charset="0"/>
              </a:rPr>
              <a:t>r </a:t>
            </a:r>
            <a:r>
              <a:rPr lang="en-IE" sz="1200" b="1" dirty="0">
                <a:solidFill>
                  <a:schemeClr val="tx1"/>
                </a:solidFill>
                <a:effectLst/>
                <a:latin typeface="+mn-lt"/>
                <a:ea typeface="Calibri" panose="020F0502020204030204" pitchFamily="34" charset="0"/>
                <a:cs typeface="Calibri" panose="020F0502020204030204" pitchFamily="34" charset="0"/>
              </a:rPr>
              <a:t>9,702</a:t>
            </a:r>
            <a:r>
              <a:rPr lang="en-IE" sz="1200" b="0" dirty="0">
                <a:solidFill>
                  <a:srgbClr val="002060"/>
                </a:solidFill>
                <a:effectLst/>
                <a:latin typeface="+mn-lt"/>
                <a:ea typeface="Calibri" panose="020F0502020204030204" pitchFamily="34" charset="0"/>
                <a:cs typeface="Calibri" panose="020F0502020204030204" pitchFamily="34" charset="0"/>
              </a:rPr>
              <a:t> </a:t>
            </a:r>
            <a:r>
              <a:rPr lang="en-US" sz="1200" b="0" dirty="0">
                <a:effectLst/>
                <a:latin typeface="+mn-lt"/>
                <a:ea typeface="Times New Roman" panose="02020603050405020304" pitchFamily="18" charset="0"/>
              </a:rPr>
              <a:t>applications and out o</a:t>
            </a:r>
            <a:r>
              <a:rPr lang="en-GB" sz="1200" b="0" dirty="0">
                <a:latin typeface="+mn-lt"/>
              </a:rPr>
              <a:t>f those </a:t>
            </a:r>
            <a:r>
              <a:rPr lang="en-IE" sz="1200" b="1" dirty="0">
                <a:solidFill>
                  <a:srgbClr val="002060"/>
                </a:solidFill>
                <a:effectLst/>
                <a:latin typeface="+mn-lt"/>
                <a:ea typeface="Calibri" panose="020F0502020204030204" pitchFamily="34" charset="0"/>
                <a:cs typeface="Calibri" panose="020F0502020204030204" pitchFamily="34" charset="0"/>
              </a:rPr>
              <a:t>82</a:t>
            </a:r>
            <a:r>
              <a:rPr lang="en-GB" sz="1200" b="1" dirty="0">
                <a:latin typeface="+mn-lt"/>
              </a:rPr>
              <a:t>% (</a:t>
            </a:r>
            <a:r>
              <a:rPr lang="en-IE" sz="1200" b="1" dirty="0">
                <a:solidFill>
                  <a:schemeClr val="tx1"/>
                </a:solidFill>
                <a:effectLst/>
                <a:latin typeface="+mn-lt"/>
                <a:ea typeface="Calibri" panose="020F0502020204030204" pitchFamily="34" charset="0"/>
                <a:cs typeface="Calibri" panose="020F0502020204030204" pitchFamily="34" charset="0"/>
              </a:rPr>
              <a:t>8,020</a:t>
            </a:r>
            <a:r>
              <a:rPr lang="en-IE" sz="1200" b="1" dirty="0">
                <a:solidFill>
                  <a:srgbClr val="002060"/>
                </a:solidFill>
                <a:effectLst/>
                <a:latin typeface="+mn-lt"/>
                <a:ea typeface="Calibri" panose="020F0502020204030204" pitchFamily="34" charset="0"/>
                <a:cs typeface="Calibri" panose="020F0502020204030204" pitchFamily="34" charset="0"/>
              </a:rPr>
              <a:t>) </a:t>
            </a:r>
            <a:r>
              <a:rPr lang="en-IE" sz="1200" b="0" dirty="0">
                <a:solidFill>
                  <a:srgbClr val="002060"/>
                </a:solidFill>
                <a:effectLst/>
                <a:latin typeface="+mn-lt"/>
                <a:ea typeface="Calibri" panose="020F0502020204030204" pitchFamily="34" charset="0"/>
                <a:cs typeface="Calibri" panose="020F0502020204030204" pitchFamily="34" charset="0"/>
              </a:rPr>
              <a:t>were eligible.</a:t>
            </a:r>
          </a:p>
          <a:p>
            <a:pPr marL="0" lvl="0" indent="0">
              <a:lnSpc>
                <a:spcPct val="115000"/>
              </a:lnSpc>
              <a:buFontTx/>
              <a:buNone/>
            </a:pPr>
            <a:r>
              <a:rPr lang="en-US" sz="1200" b="0" dirty="0">
                <a:effectLst/>
                <a:latin typeface="+mn-lt"/>
                <a:ea typeface="Times New Roman" panose="02020603050405020304" pitchFamily="18" charset="0"/>
              </a:rPr>
              <a:t>Compare this to 5 years ago when around 6000 students indicated they had a disability.</a:t>
            </a:r>
          </a:p>
          <a:p>
            <a:pPr marL="0" lvl="0" indent="0">
              <a:lnSpc>
                <a:spcPct val="115000"/>
              </a:lnSpc>
              <a:buFontTx/>
              <a:buNone/>
            </a:pPr>
            <a:endParaRPr lang="en-US" sz="1200" b="0" dirty="0">
              <a:effectLst/>
              <a:latin typeface="+mn-lt"/>
              <a:ea typeface="Times New Roman" panose="02020603050405020304" pitchFamily="18" charset="0"/>
            </a:endParaRPr>
          </a:p>
          <a:p>
            <a:pPr marL="0" lvl="0" indent="0">
              <a:lnSpc>
                <a:spcPct val="115000"/>
              </a:lnSpc>
              <a:buFontTx/>
              <a:buNone/>
            </a:pPr>
            <a:r>
              <a:rPr lang="en-US" sz="1200" b="0" dirty="0">
                <a:effectLst/>
                <a:latin typeface="+mn-lt"/>
                <a:ea typeface="Times New Roman" panose="02020603050405020304" pitchFamily="18" charset="0"/>
              </a:rPr>
              <a:t>And while we welcome the increased numbers of students with disabilities this is putting pressure on the schools and the DSS resources.</a:t>
            </a:r>
          </a:p>
          <a:p>
            <a:pPr marL="0" lvl="0" indent="0">
              <a:lnSpc>
                <a:spcPct val="115000"/>
              </a:lnSpc>
              <a:buFontTx/>
              <a:buNone/>
            </a:pPr>
            <a:endParaRPr lang="en-GB" sz="1200" dirty="0">
              <a:effectLst/>
              <a:latin typeface="+mn-lt"/>
              <a:ea typeface="Times New Roman" panose="02020603050405020304" pitchFamily="18" charset="0"/>
            </a:endParaRPr>
          </a:p>
          <a:p>
            <a:endParaRPr lang="en-GB" sz="1200" dirty="0">
              <a:latin typeface="+mn-lt"/>
            </a:endParaRPr>
          </a:p>
        </p:txBody>
      </p:sp>
      <p:sp>
        <p:nvSpPr>
          <p:cNvPr id="4" name="Slide Number Placeholder 3">
            <a:extLst>
              <a:ext uri="{FF2B5EF4-FFF2-40B4-BE49-F238E27FC236}">
                <a16:creationId xmlns:a16="http://schemas.microsoft.com/office/drawing/2014/main" id="{BAB50609-658A-5748-2133-04E649B501F4}"/>
              </a:ext>
            </a:extLst>
          </p:cNvPr>
          <p:cNvSpPr>
            <a:spLocks noGrp="1"/>
          </p:cNvSpPr>
          <p:nvPr>
            <p:ph type="sldNum" sz="quarter" idx="5"/>
          </p:nvPr>
        </p:nvSpPr>
        <p:spPr/>
        <p:txBody>
          <a:bodyPr/>
          <a:lstStyle/>
          <a:p>
            <a:fld id="{D7623C70-8B75-49A4-B392-7542E2F904EC}" type="slidenum">
              <a:rPr lang="en-GB" smtClean="0"/>
              <a:t>7</a:t>
            </a:fld>
            <a:endParaRPr lang="en-GB"/>
          </a:p>
        </p:txBody>
      </p:sp>
    </p:spTree>
    <p:extLst>
      <p:ext uri="{BB962C8B-B14F-4D97-AF65-F5344CB8AC3E}">
        <p14:creationId xmlns:p14="http://schemas.microsoft.com/office/powerpoint/2010/main" val="1975469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US" dirty="0"/>
              <a:t>The DSS in the Cork campus is a small team – currently 4 full time and 2 part time - including the newest member Sandra Power who has joined us in January to work on with DARE students.</a:t>
            </a:r>
          </a:p>
          <a:p>
            <a:r>
              <a:rPr lang="en-US" dirty="0"/>
              <a:t>[[mostly based in the Student Centre in Bishopstown (due to numbers of students) and will travel to other campuses   Our part-time learning support tutors are based in the other campuses like School of Music, Crawford and NMCI.]]</a:t>
            </a:r>
          </a:p>
          <a:p>
            <a:endParaRPr lang="en-US" dirty="0"/>
          </a:p>
          <a:p>
            <a:r>
              <a:rPr lang="en-IE" dirty="0"/>
              <a:t>A lot of our work is mostly entry and post entry supports – supporting students who are starting in MTU and then throughout their studies here – as a result we don’t have the capacity to do a lot of outreach work and rely on our Schools team in the Access Service.</a:t>
            </a:r>
          </a:p>
          <a:p>
            <a:endParaRPr lang="en-I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F13F71-A300-462F-9721-8EEF549D4C98}"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575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pPr>
              <a:lnSpc>
                <a:spcPct val="107000"/>
              </a:lnSpc>
              <a:spcAft>
                <a:spcPts val="800"/>
              </a:spcAft>
            </a:pPr>
            <a:r>
              <a:rPr lang="en-US" sz="1200" dirty="0">
                <a:latin typeface="+mn-lt"/>
              </a:rPr>
              <a:t>MTU Disability Support Services supports </a:t>
            </a:r>
            <a:r>
              <a:rPr lang="en-US" sz="1200" b="1" dirty="0">
                <a:latin typeface="+mn-lt"/>
              </a:rPr>
              <a:t>1655 students </a:t>
            </a:r>
            <a:r>
              <a:rPr lang="en-US" sz="1200" dirty="0">
                <a:latin typeface="+mn-lt"/>
              </a:rPr>
              <a:t>across Cork and Kerry= 9.44% of MTU students.</a:t>
            </a:r>
          </a:p>
          <a:p>
            <a:pPr>
              <a:lnSpc>
                <a:spcPct val="107000"/>
              </a:lnSpc>
              <a:spcAft>
                <a:spcPts val="800"/>
              </a:spcAft>
            </a:pPr>
            <a:r>
              <a:rPr lang="en-US" sz="1200" dirty="0">
                <a:latin typeface="+mn-lt"/>
              </a:rPr>
              <a:t>(1183 = 8.6% of Cork campus students)</a:t>
            </a:r>
          </a:p>
          <a:p>
            <a:pPr>
              <a:lnSpc>
                <a:spcPct val="107000"/>
              </a:lnSpc>
              <a:spcAft>
                <a:spcPts val="800"/>
              </a:spcAft>
            </a:pPr>
            <a:endParaRPr lang="en-US" sz="1200" dirty="0">
              <a:latin typeface="+mn-lt"/>
            </a:endParaRPr>
          </a:p>
          <a:p>
            <a:pPr>
              <a:lnSpc>
                <a:spcPct val="107000"/>
              </a:lnSpc>
              <a:spcAft>
                <a:spcPts val="800"/>
              </a:spcAft>
            </a:pPr>
            <a:r>
              <a:rPr lang="en-US" sz="1200" dirty="0">
                <a:latin typeface="+mn-lt"/>
              </a:rPr>
              <a:t>We support both full time and part-time students across all of Cork campuses: Bishopstown, Crawford College of Art, Cork School of Music, National Maritime College as well as MTU students who attend the Centre for Architectural Education who are studying jointly with UCC, and Clonakilty Agricultural college, as well as online students. </a:t>
            </a:r>
          </a:p>
          <a:p>
            <a:pPr>
              <a:lnSpc>
                <a:spcPct val="107000"/>
              </a:lnSpc>
              <a:spcAft>
                <a:spcPts val="800"/>
              </a:spcAft>
            </a:pPr>
            <a:endParaRPr lang="en-US" sz="1200" dirty="0">
              <a:latin typeface="+mn-lt"/>
            </a:endParaRPr>
          </a:p>
          <a:p>
            <a:pPr>
              <a:lnSpc>
                <a:spcPct val="107000"/>
              </a:lnSpc>
              <a:spcAft>
                <a:spcPts val="800"/>
              </a:spcAft>
            </a:pPr>
            <a:r>
              <a:rPr lang="en-US" sz="1200" dirty="0">
                <a:latin typeface="+mn-lt"/>
              </a:rPr>
              <a:t>And as you can see, we don’t just support students who are eligible for DARE – these only made up 46% of the students who applied for supports last academic year.</a:t>
            </a:r>
          </a:p>
          <a:p>
            <a:pPr>
              <a:lnSpc>
                <a:spcPct val="107000"/>
              </a:lnSpc>
              <a:spcAft>
                <a:spcPts val="800"/>
              </a:spcAft>
            </a:pPr>
            <a:r>
              <a:rPr lang="en-US" sz="1200" dirty="0">
                <a:latin typeface="+mn-lt"/>
              </a:rPr>
              <a:t>And only half of DARE eligible students may follow up with DSS applications for supports.</a:t>
            </a:r>
          </a:p>
          <a:p>
            <a:pPr>
              <a:lnSpc>
                <a:spcPct val="107000"/>
              </a:lnSpc>
              <a:spcAft>
                <a:spcPts val="800"/>
              </a:spcAft>
            </a:pPr>
            <a:endParaRPr lang="en-US" sz="1200" dirty="0">
              <a:latin typeface="+mn-lt"/>
            </a:endParaRPr>
          </a:p>
          <a:p>
            <a:r>
              <a:rPr lang="en-GB" sz="1200" dirty="0">
                <a:latin typeface="+mn-lt"/>
              </a:rPr>
              <a:t>So we have nearly 400 DARE eligible students arriving in MTU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Calibri" panose="020F0502020204030204" pitchFamily="34" charset="0"/>
                <a:cs typeface="Calibri" panose="020F0502020204030204" pitchFamily="34" charset="0"/>
              </a:rPr>
              <a:t>We find that many students thrive in MTU due to a number of factors -  they are studying an area they are interested in, the way the courses are delivered in MTU – with more face to face contact, structured timetables, continual assessment, and also the range of supports available to the students not just through the Access Service.</a:t>
            </a:r>
          </a:p>
          <a:p>
            <a:pPr>
              <a:lnSpc>
                <a:spcPct val="107000"/>
              </a:lnSpc>
              <a:spcAft>
                <a:spcPts val="800"/>
              </a:spcAft>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As the vast majority of students would apply for supports in September and the biggest challenge for us (like many DSS) is to meet the students for a needs assessment to grant reasonable accommodations/ supports. We recruit some additional staff but some students can still be waiting until November for a meeting.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Early needs assessments wouldn’t help as the majority of students need to start their course to see how they can access notes online, there is more continuous assessment.</a:t>
            </a:r>
          </a:p>
          <a:p>
            <a:pPr>
              <a:lnSpc>
                <a:spcPct val="107000"/>
              </a:lnSpc>
              <a:spcAft>
                <a:spcPts val="800"/>
              </a:spcAft>
            </a:pPr>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F13F71-A300-462F-9721-8EEF549D4C98}"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776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799" y="1122363"/>
            <a:ext cx="10515601" cy="2387600"/>
          </a:xfrm>
        </p:spPr>
        <p:txBody>
          <a:bodyPr anchor="b"/>
          <a:lstStyle>
            <a:lvl1pPr algn="l">
              <a:lnSpc>
                <a:spcPct val="100000"/>
              </a:lnSpc>
              <a:defRPr sz="6000" b="0" i="0"/>
            </a:lvl1pPr>
          </a:lstStyle>
          <a:p>
            <a:r>
              <a:rPr lang="en-US"/>
              <a:t>Click to edit Master title style</a:t>
            </a:r>
            <a:endParaRPr lang="en-GB" dirty="0"/>
          </a:p>
        </p:txBody>
      </p:sp>
      <p:sp>
        <p:nvSpPr>
          <p:cNvPr id="6" name="Slide Number Placeholder 5"/>
          <p:cNvSpPr>
            <a:spLocks noGrp="1"/>
          </p:cNvSpPr>
          <p:nvPr>
            <p:ph type="sldNum" sz="quarter" idx="12"/>
          </p:nvPr>
        </p:nvSpPr>
        <p:spPr>
          <a:xfrm>
            <a:off x="8611200" y="6356356"/>
            <a:ext cx="2743200" cy="365125"/>
          </a:xfrm>
        </p:spPr>
        <p:txBody>
          <a:bodyPr/>
          <a:lstStyle/>
          <a:p>
            <a:fld id="{62EB5621-A25D-4A13-8CCD-BA9CB3FA6369}" type="slidenum">
              <a:rPr lang="en-GB" smtClean="0"/>
              <a:t>‹#›</a:t>
            </a:fld>
            <a:endParaRPr lang="en-GB"/>
          </a:p>
        </p:txBody>
      </p:sp>
      <p:sp>
        <p:nvSpPr>
          <p:cNvPr id="3" name="Subtitle 2"/>
          <p:cNvSpPr>
            <a:spLocks noGrp="1"/>
          </p:cNvSpPr>
          <p:nvPr>
            <p:ph type="subTitle" idx="1"/>
          </p:nvPr>
        </p:nvSpPr>
        <p:spPr>
          <a:xfrm>
            <a:off x="838799" y="3602038"/>
            <a:ext cx="10515601" cy="1655762"/>
          </a:xfrm>
        </p:spPr>
        <p:txBody>
          <a:bodyPr/>
          <a:lstStyle>
            <a:lvl1pPr marL="0" indent="0" algn="l">
              <a:buNone/>
              <a:defRPr sz="2400" b="0" i="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dirty="0"/>
          </a:p>
        </p:txBody>
      </p:sp>
      <p:sp>
        <p:nvSpPr>
          <p:cNvPr id="5" name="Footer Placeholder 4"/>
          <p:cNvSpPr>
            <a:spLocks noGrp="1"/>
          </p:cNvSpPr>
          <p:nvPr>
            <p:ph type="ftr" sz="quarter" idx="11"/>
          </p:nvPr>
        </p:nvSpPr>
        <p:spPr>
          <a:xfrm>
            <a:off x="3582000" y="6356356"/>
            <a:ext cx="4903200" cy="365125"/>
          </a:xfrm>
        </p:spPr>
        <p:txBody>
          <a:bodyPr/>
          <a:lstStyle/>
          <a:p>
            <a:endParaRPr lang="en-GB" dirty="0"/>
          </a:p>
        </p:txBody>
      </p:sp>
      <p:sp>
        <p:nvSpPr>
          <p:cNvPr id="4" name="Date Placeholder 3"/>
          <p:cNvSpPr>
            <a:spLocks noGrp="1"/>
          </p:cNvSpPr>
          <p:nvPr>
            <p:ph type="dt" sz="half" idx="10"/>
          </p:nvPr>
        </p:nvSpPr>
        <p:spPr>
          <a:xfrm>
            <a:off x="838799" y="6356356"/>
            <a:ext cx="2451600" cy="365125"/>
          </a:xfrm>
        </p:spPr>
        <p:txBody>
          <a:bodyPr/>
          <a:lstStyle/>
          <a:p>
            <a:fld id="{D01C7515-C9A3-4C63-88C2-140514F5C795}" type="datetime1">
              <a:rPr lang="en-GB" smtClean="0"/>
              <a:t>03/12/2025</a:t>
            </a:fld>
            <a:endParaRPr lang="en-GB" dirty="0"/>
          </a:p>
        </p:txBody>
      </p:sp>
    </p:spTree>
    <p:extLst>
      <p:ext uri="{BB962C8B-B14F-4D97-AF65-F5344CB8AC3E}">
        <p14:creationId xmlns:p14="http://schemas.microsoft.com/office/powerpoint/2010/main" val="2955378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fld id="{776A285A-ABCB-427C-83DF-B259892AF431}" type="datetime1">
              <a:rPr lang="en-GB" smtClean="0"/>
              <a:t>03/12/2025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965022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959369"/>
            <a:ext cx="2628900" cy="5217593"/>
          </a:xfrm>
        </p:spPr>
        <p:txBody>
          <a:bodyPr vert="eaVert"/>
          <a:lstStyle>
            <a:lvl1pPr>
              <a:defRPr b="0" i="0"/>
            </a:lvl1pPr>
          </a:lstStyle>
          <a:p>
            <a:r>
              <a:rPr lang="en-US"/>
              <a:t>Click to edit Master title style</a:t>
            </a:r>
            <a:endParaRPr lang="en-GB" dirty="0"/>
          </a:p>
        </p:txBody>
      </p:sp>
      <p:sp>
        <p:nvSpPr>
          <p:cNvPr id="3" name="Vertical Text Placeholder 2"/>
          <p:cNvSpPr>
            <a:spLocks noGrp="1"/>
          </p:cNvSpPr>
          <p:nvPr>
            <p:ph type="body" orient="vert" idx="1"/>
          </p:nvPr>
        </p:nvSpPr>
        <p:spPr>
          <a:xfrm>
            <a:off x="838203" y="959370"/>
            <a:ext cx="7734300" cy="5217592"/>
          </a:xfrm>
        </p:spPr>
        <p:txBody>
          <a:bodyPr vert="eaVert"/>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fld id="{24204DB3-B7A7-4632-B6FB-5CD3172734DC}" type="datetime1">
              <a:rPr lang="en-GB" smtClean="0"/>
              <a:t>03/12/2025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511275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605DB27-4F16-A846-8AEF-C541718E487B}"/>
              </a:ext>
            </a:extLst>
          </p:cNvPr>
          <p:cNvSpPr/>
          <p:nvPr userDrawn="1"/>
        </p:nvSpPr>
        <p:spPr>
          <a:xfrm>
            <a:off x="1189529" y="2833007"/>
            <a:ext cx="9589062" cy="200603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rgbClr val="FFC000"/>
              </a:solidFill>
            </a:endParaRPr>
          </a:p>
        </p:txBody>
      </p:sp>
      <p:sp>
        <p:nvSpPr>
          <p:cNvPr id="2" name="Title 1">
            <a:extLst>
              <a:ext uri="{FF2B5EF4-FFF2-40B4-BE49-F238E27FC236}">
                <a16:creationId xmlns:a16="http://schemas.microsoft.com/office/drawing/2014/main" id="{CDDB8D6F-5AB6-4348-A680-DDB80F0D18DE}"/>
              </a:ext>
            </a:extLst>
          </p:cNvPr>
          <p:cNvSpPr>
            <a:spLocks noGrp="1"/>
          </p:cNvSpPr>
          <p:nvPr>
            <p:ph type="ctrTitle"/>
          </p:nvPr>
        </p:nvSpPr>
        <p:spPr>
          <a:xfrm>
            <a:off x="1189529" y="2833007"/>
            <a:ext cx="9589062" cy="1116124"/>
          </a:xfrm>
        </p:spPr>
        <p:txBody>
          <a:bodyPr anchor="b"/>
          <a:lstStyle>
            <a:lvl1pPr algn="ctr">
              <a:defRPr sz="4800"/>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2E68245C-E41B-4640-8F52-C5F525EC4A6C}"/>
              </a:ext>
            </a:extLst>
          </p:cNvPr>
          <p:cNvSpPr>
            <a:spLocks noGrp="1"/>
          </p:cNvSpPr>
          <p:nvPr>
            <p:ph type="subTitle" idx="1"/>
          </p:nvPr>
        </p:nvSpPr>
        <p:spPr>
          <a:xfrm>
            <a:off x="1189529" y="4198769"/>
            <a:ext cx="9589062" cy="6402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7" name="Text Placeholder 16">
            <a:extLst>
              <a:ext uri="{FF2B5EF4-FFF2-40B4-BE49-F238E27FC236}">
                <a16:creationId xmlns:a16="http://schemas.microsoft.com/office/drawing/2014/main" id="{5395C2BB-0829-404A-B99F-4C25900C3A9D}"/>
              </a:ext>
            </a:extLst>
          </p:cNvPr>
          <p:cNvSpPr>
            <a:spLocks noGrp="1"/>
          </p:cNvSpPr>
          <p:nvPr>
            <p:ph type="body" sz="quarter" idx="10" hasCustomPrompt="1"/>
          </p:nvPr>
        </p:nvSpPr>
        <p:spPr>
          <a:xfrm>
            <a:off x="468437" y="5653184"/>
            <a:ext cx="3101700" cy="509077"/>
          </a:xfrm>
        </p:spPr>
        <p:txBody>
          <a:bodyPr/>
          <a:lstStyle>
            <a:lvl1pPr>
              <a:buNone/>
              <a:defRPr sz="2400">
                <a:solidFill>
                  <a:schemeClr val="bg1"/>
                </a:solidFill>
              </a:defRPr>
            </a:lvl1pPr>
          </a:lstStyle>
          <a:p>
            <a:pPr lvl="0"/>
            <a:r>
              <a:rPr lang="en-GB" dirty="0"/>
              <a:t>Click to edit Presenter</a:t>
            </a:r>
          </a:p>
        </p:txBody>
      </p:sp>
      <p:sp>
        <p:nvSpPr>
          <p:cNvPr id="18" name="Text Placeholder 16">
            <a:extLst>
              <a:ext uri="{FF2B5EF4-FFF2-40B4-BE49-F238E27FC236}">
                <a16:creationId xmlns:a16="http://schemas.microsoft.com/office/drawing/2014/main" id="{F3CC6B35-5E45-164D-90D4-44EE2E67599D}"/>
              </a:ext>
            </a:extLst>
          </p:cNvPr>
          <p:cNvSpPr>
            <a:spLocks noGrp="1"/>
          </p:cNvSpPr>
          <p:nvPr>
            <p:ph type="body" sz="quarter" idx="11" hasCustomPrompt="1"/>
          </p:nvPr>
        </p:nvSpPr>
        <p:spPr>
          <a:xfrm>
            <a:off x="468437" y="6162261"/>
            <a:ext cx="3101700" cy="509077"/>
          </a:xfrm>
        </p:spPr>
        <p:txBody>
          <a:bodyPr/>
          <a:lstStyle>
            <a:lvl1pPr>
              <a:buNone/>
              <a:defRPr sz="1800">
                <a:solidFill>
                  <a:schemeClr val="bg1"/>
                </a:solidFill>
              </a:defRPr>
            </a:lvl1pPr>
          </a:lstStyle>
          <a:p>
            <a:pPr lvl="0"/>
            <a:r>
              <a:rPr lang="en-GB" dirty="0"/>
              <a:t>Click to edit Date</a:t>
            </a:r>
          </a:p>
        </p:txBody>
      </p:sp>
    </p:spTree>
    <p:extLst>
      <p:ext uri="{BB962C8B-B14F-4D97-AF65-F5344CB8AC3E}">
        <p14:creationId xmlns:p14="http://schemas.microsoft.com/office/powerpoint/2010/main" val="3865693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799" y="1122363"/>
            <a:ext cx="10515601" cy="2387600"/>
          </a:xfrm>
        </p:spPr>
        <p:txBody>
          <a:bodyPr anchor="b"/>
          <a:lstStyle>
            <a:lvl1pPr algn="l">
              <a:lnSpc>
                <a:spcPct val="100000"/>
              </a:lnSpc>
              <a:defRPr sz="6000" b="0" i="0"/>
            </a:lvl1pPr>
          </a:lstStyle>
          <a:p>
            <a:r>
              <a:rPr lang="en-US"/>
              <a:t>Click to edit Master title style</a:t>
            </a:r>
            <a:endParaRPr lang="en-GB" dirty="0"/>
          </a:p>
        </p:txBody>
      </p:sp>
      <p:sp>
        <p:nvSpPr>
          <p:cNvPr id="6" name="Slide Number Placeholder 5"/>
          <p:cNvSpPr>
            <a:spLocks noGrp="1"/>
          </p:cNvSpPr>
          <p:nvPr>
            <p:ph type="sldNum" sz="quarter" idx="12"/>
          </p:nvPr>
        </p:nvSpPr>
        <p:spPr>
          <a:xfrm>
            <a:off x="8611200" y="6356356"/>
            <a:ext cx="2743200" cy="365125"/>
          </a:xfrm>
        </p:spPr>
        <p:txBody>
          <a:bodyPr/>
          <a:lstStyle/>
          <a:p>
            <a:fld id="{62EB5621-A25D-4A13-8CCD-BA9CB3FA6369}" type="slidenum">
              <a:rPr lang="en-GB" smtClean="0"/>
              <a:t>‹#›</a:t>
            </a:fld>
            <a:endParaRPr lang="en-GB"/>
          </a:p>
        </p:txBody>
      </p:sp>
      <p:sp>
        <p:nvSpPr>
          <p:cNvPr id="3" name="Subtitle 2"/>
          <p:cNvSpPr>
            <a:spLocks noGrp="1"/>
          </p:cNvSpPr>
          <p:nvPr>
            <p:ph type="subTitle" idx="1"/>
          </p:nvPr>
        </p:nvSpPr>
        <p:spPr>
          <a:xfrm>
            <a:off x="838799" y="3602038"/>
            <a:ext cx="10515601" cy="1655762"/>
          </a:xfrm>
        </p:spPr>
        <p:txBody>
          <a:bodyPr/>
          <a:lstStyle>
            <a:lvl1pPr marL="0" indent="0" algn="l">
              <a:buNone/>
              <a:defRPr sz="2400" b="0" i="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dirty="0"/>
          </a:p>
        </p:txBody>
      </p:sp>
      <p:sp>
        <p:nvSpPr>
          <p:cNvPr id="5" name="Footer Placeholder 4"/>
          <p:cNvSpPr>
            <a:spLocks noGrp="1"/>
          </p:cNvSpPr>
          <p:nvPr>
            <p:ph type="ftr" sz="quarter" idx="11"/>
          </p:nvPr>
        </p:nvSpPr>
        <p:spPr>
          <a:xfrm>
            <a:off x="3582000" y="6356356"/>
            <a:ext cx="4903200" cy="365125"/>
          </a:xfrm>
        </p:spPr>
        <p:txBody>
          <a:bodyPr/>
          <a:lstStyle/>
          <a:p>
            <a:endParaRPr lang="en-GB" dirty="0"/>
          </a:p>
        </p:txBody>
      </p:sp>
      <p:sp>
        <p:nvSpPr>
          <p:cNvPr id="4" name="Date Placeholder 3"/>
          <p:cNvSpPr>
            <a:spLocks noGrp="1"/>
          </p:cNvSpPr>
          <p:nvPr>
            <p:ph type="dt" sz="half" idx="10"/>
          </p:nvPr>
        </p:nvSpPr>
        <p:spPr>
          <a:xfrm>
            <a:off x="838799" y="6356356"/>
            <a:ext cx="2451600" cy="365125"/>
          </a:xfrm>
        </p:spPr>
        <p:txBody>
          <a:bodyPr/>
          <a:lstStyle/>
          <a:p>
            <a:fld id="{D01C7515-C9A3-4C63-88C2-140514F5C795}" type="datetime1">
              <a:rPr lang="en-GB" smtClean="0"/>
              <a:t>03/12/2025</a:t>
            </a:fld>
            <a:endParaRPr lang="en-GB" dirty="0"/>
          </a:p>
        </p:txBody>
      </p:sp>
    </p:spTree>
    <p:extLst>
      <p:ext uri="{BB962C8B-B14F-4D97-AF65-F5344CB8AC3E}">
        <p14:creationId xmlns:p14="http://schemas.microsoft.com/office/powerpoint/2010/main" val="3220178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3" name="Content Placeholder 2"/>
          <p:cNvSpPr>
            <a:spLocks noGrp="1"/>
          </p:cNvSpPr>
          <p:nvPr>
            <p:ph idx="1"/>
          </p:nvPr>
        </p:nvSpPr>
        <p:spPr/>
        <p:txBody>
          <a:bodyPr/>
          <a:lstStyle>
            <a:lvl1pPr>
              <a:lnSpc>
                <a:spcPct val="100000"/>
              </a:lnSpc>
              <a:defRPr b="0" i="0"/>
            </a:lvl1pPr>
            <a:lvl2pPr>
              <a:lnSpc>
                <a:spcPct val="100000"/>
              </a:lnSpc>
              <a:defRPr b="0" i="0"/>
            </a:lvl2pPr>
            <a:lvl3pPr>
              <a:lnSpc>
                <a:spcPct val="100000"/>
              </a:lnSpc>
              <a:defRPr b="0" i="0"/>
            </a:lvl3pPr>
            <a:lvl4pPr>
              <a:lnSpc>
                <a:spcPct val="100000"/>
              </a:lnSpc>
              <a:defRPr b="0" i="0"/>
            </a:lvl4pPr>
            <a:lvl5pPr>
              <a:lnSpc>
                <a:spcPct val="100000"/>
              </a:lnSpc>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B4062E62-4D28-4BBE-B927-5264F7D72C76}" type="datetime1">
              <a:rPr lang="en-GB" smtClean="0"/>
              <a:t>03/12/2025</a:t>
            </a:fld>
            <a:endParaRPr lang="en-GB"/>
          </a:p>
        </p:txBody>
      </p:sp>
    </p:spTree>
    <p:extLst>
      <p:ext uri="{BB962C8B-B14F-4D97-AF65-F5344CB8AC3E}">
        <p14:creationId xmlns:p14="http://schemas.microsoft.com/office/powerpoint/2010/main" val="1572083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4"/>
            <a:ext cx="10515600" cy="2852737"/>
          </a:xfrm>
        </p:spPr>
        <p:txBody>
          <a:bodyPr anchor="b"/>
          <a:lstStyle>
            <a:lvl1pPr>
              <a:defRPr sz="6000" b="0" i="0"/>
            </a:lvl1pPr>
          </a:lstStyle>
          <a:p>
            <a:r>
              <a:rPr lang="en-US"/>
              <a:t>Click to edit Master title style</a:t>
            </a:r>
            <a:endParaRPr lang="en-GB"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2400" b="0" i="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C3E43FEB-8E21-4CA9-9977-FFE31D30815A}" type="datetime1">
              <a:rPr lang="en-GB" smtClean="0"/>
              <a:t>03/12/2025</a:t>
            </a:fld>
            <a:endParaRPr lang="en-GB"/>
          </a:p>
        </p:txBody>
      </p:sp>
    </p:spTree>
    <p:extLst>
      <p:ext uri="{BB962C8B-B14F-4D97-AF65-F5344CB8AC3E}">
        <p14:creationId xmlns:p14="http://schemas.microsoft.com/office/powerpoint/2010/main" val="50100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069524"/>
            <a:ext cx="10515600" cy="756107"/>
          </a:xfrm>
        </p:spPr>
        <p:txBody>
          <a:bodyPr/>
          <a:lstStyle>
            <a:lvl1pPr>
              <a:defRPr b="0" i="0"/>
            </a:lvl1pPr>
          </a:lstStyle>
          <a:p>
            <a:r>
              <a:rPr lang="en-US"/>
              <a:t>Click to edit Master title style</a:t>
            </a:r>
            <a:endParaRPr lang="en-GB" dirty="0"/>
          </a:p>
        </p:txBody>
      </p:sp>
      <p:sp>
        <p:nvSpPr>
          <p:cNvPr id="3" name="Content Placeholder 2"/>
          <p:cNvSpPr>
            <a:spLocks noGrp="1"/>
          </p:cNvSpPr>
          <p:nvPr>
            <p:ph sz="half" idx="1"/>
          </p:nvPr>
        </p:nvSpPr>
        <p:spPr>
          <a:xfrm>
            <a:off x="838200" y="1825625"/>
            <a:ext cx="5181600" cy="435133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
        <p:nvSpPr>
          <p:cNvPr id="6" name="Footer Placeholder 5"/>
          <p:cNvSpPr>
            <a:spLocks noGrp="1"/>
          </p:cNvSpPr>
          <p:nvPr>
            <p:ph type="ftr" sz="quarter" idx="11"/>
          </p:nvPr>
        </p:nvSpPr>
        <p:spPr/>
        <p:txBody>
          <a:bodyPr/>
          <a:lstStyle/>
          <a:p>
            <a:endParaRPr lang="en-GB"/>
          </a:p>
        </p:txBody>
      </p:sp>
      <p:sp>
        <p:nvSpPr>
          <p:cNvPr id="5" name="Date Placeholder 4"/>
          <p:cNvSpPr>
            <a:spLocks noGrp="1"/>
          </p:cNvSpPr>
          <p:nvPr>
            <p:ph type="dt" sz="half" idx="10"/>
          </p:nvPr>
        </p:nvSpPr>
        <p:spPr/>
        <p:txBody>
          <a:bodyPr/>
          <a:lstStyle/>
          <a:p>
            <a:fld id="{5BE5FE14-14AF-4E46-B5F3-181687C827D8}" type="datetime1">
              <a:rPr lang="en-GB" smtClean="0"/>
              <a:t>03/12/2025</a:t>
            </a:fld>
            <a:endParaRPr lang="en-GB"/>
          </a:p>
        </p:txBody>
      </p:sp>
    </p:spTree>
    <p:extLst>
      <p:ext uri="{BB962C8B-B14F-4D97-AF65-F5344CB8AC3E}">
        <p14:creationId xmlns:p14="http://schemas.microsoft.com/office/powerpoint/2010/main" val="1030868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020539"/>
            <a:ext cx="10515600" cy="670155"/>
          </a:xfrm>
        </p:spPr>
        <p:txBody>
          <a:bodyPr/>
          <a:lstStyle>
            <a:lvl1pPr>
              <a:defRPr b="0" i="0"/>
            </a:lvl1pPr>
          </a:lstStyle>
          <a:p>
            <a:r>
              <a:rPr lang="en-US"/>
              <a:t>Click to edit Master title style</a:t>
            </a:r>
            <a:endParaRPr lang="en-GB" dirty="0"/>
          </a:p>
        </p:txBody>
      </p:sp>
      <p:sp>
        <p:nvSpPr>
          <p:cNvPr id="3" name="Text Placeholder 2"/>
          <p:cNvSpPr>
            <a:spLocks noGrp="1"/>
          </p:cNvSpPr>
          <p:nvPr>
            <p:ph type="body" idx="1"/>
          </p:nvPr>
        </p:nvSpPr>
        <p:spPr>
          <a:xfrm>
            <a:off x="839789" y="1690693"/>
            <a:ext cx="5157787" cy="814387"/>
          </a:xfrm>
        </p:spPr>
        <p:txBody>
          <a:bodyPr anchor="b"/>
          <a:lstStyle>
            <a:lvl1pPr marL="0" indent="0">
              <a:buNone/>
              <a:defRPr sz="2400" b="0" i="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3" y="1690687"/>
            <a:ext cx="5183188" cy="814388"/>
          </a:xfrm>
        </p:spPr>
        <p:txBody>
          <a:bodyPr anchor="b"/>
          <a:lstStyle>
            <a:lvl1pPr marL="0" indent="0">
              <a:buNone/>
              <a:defRPr sz="2400" b="0" i="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lstStyle/>
          <a:p>
            <a:fld id="{62EB5621-A25D-4A13-8CCD-BA9CB3FA6369}" type="slidenum">
              <a:rPr lang="en-GB" smtClean="0"/>
              <a:t>‹#›</a:t>
            </a:fld>
            <a:endParaRPr lang="en-GB"/>
          </a:p>
        </p:txBody>
      </p:sp>
      <p:sp>
        <p:nvSpPr>
          <p:cNvPr id="8" name="Footer Placeholder 7"/>
          <p:cNvSpPr>
            <a:spLocks noGrp="1"/>
          </p:cNvSpPr>
          <p:nvPr>
            <p:ph type="ftr" sz="quarter" idx="11"/>
          </p:nvPr>
        </p:nvSpPr>
        <p:spPr/>
        <p:txBody>
          <a:bodyPr/>
          <a:lstStyle/>
          <a:p>
            <a:endParaRPr lang="en-GB"/>
          </a:p>
        </p:txBody>
      </p:sp>
      <p:sp>
        <p:nvSpPr>
          <p:cNvPr id="7" name="Date Placeholder 6"/>
          <p:cNvSpPr>
            <a:spLocks noGrp="1"/>
          </p:cNvSpPr>
          <p:nvPr>
            <p:ph type="dt" sz="half" idx="10"/>
          </p:nvPr>
        </p:nvSpPr>
        <p:spPr/>
        <p:txBody>
          <a:bodyPr/>
          <a:lstStyle/>
          <a:p>
            <a:fld id="{5A1D9297-3C46-4C89-940C-A22146C70404}" type="datetime1">
              <a:rPr lang="en-GB" smtClean="0"/>
              <a:t>03/12/2025</a:t>
            </a:fld>
            <a:endParaRPr lang="en-GB"/>
          </a:p>
        </p:txBody>
      </p:sp>
    </p:spTree>
    <p:extLst>
      <p:ext uri="{BB962C8B-B14F-4D97-AF65-F5344CB8AC3E}">
        <p14:creationId xmlns:p14="http://schemas.microsoft.com/office/powerpoint/2010/main" val="1786075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5" name="Slide Number Placeholder 4"/>
          <p:cNvSpPr>
            <a:spLocks noGrp="1"/>
          </p:cNvSpPr>
          <p:nvPr>
            <p:ph type="sldNum" sz="quarter" idx="12"/>
          </p:nvPr>
        </p:nvSpPr>
        <p:spPr/>
        <p:txBody>
          <a:bodyPr/>
          <a:lstStyle/>
          <a:p>
            <a:fld id="{62EB5621-A25D-4A13-8CCD-BA9CB3FA6369}" type="slidenum">
              <a:rPr lang="en-GB" smtClean="0"/>
              <a:t>‹#›</a:t>
            </a:fld>
            <a:endParaRPr lang="en-GB"/>
          </a:p>
        </p:txBody>
      </p:sp>
      <p:sp>
        <p:nvSpPr>
          <p:cNvPr id="4" name="Footer Placeholder 3"/>
          <p:cNvSpPr>
            <a:spLocks noGrp="1"/>
          </p:cNvSpPr>
          <p:nvPr>
            <p:ph type="ftr" sz="quarter" idx="11"/>
          </p:nvPr>
        </p:nvSpPr>
        <p:spPr/>
        <p:txBody>
          <a:bodyPr/>
          <a:lstStyle/>
          <a:p>
            <a:endParaRPr lang="en-GB"/>
          </a:p>
        </p:txBody>
      </p:sp>
      <p:sp>
        <p:nvSpPr>
          <p:cNvPr id="3" name="Date Placeholder 2"/>
          <p:cNvSpPr>
            <a:spLocks noGrp="1"/>
          </p:cNvSpPr>
          <p:nvPr>
            <p:ph type="dt" sz="half" idx="10"/>
          </p:nvPr>
        </p:nvSpPr>
        <p:spPr/>
        <p:txBody>
          <a:bodyPr/>
          <a:lstStyle/>
          <a:p>
            <a:fld id="{B9359B98-DFEA-44B7-AE22-A78E283C40E7}" type="datetime1">
              <a:rPr lang="en-GB" smtClean="0"/>
              <a:t>03/12/2025</a:t>
            </a:fld>
            <a:endParaRPr lang="en-GB"/>
          </a:p>
        </p:txBody>
      </p:sp>
    </p:spTree>
    <p:extLst>
      <p:ext uri="{BB962C8B-B14F-4D97-AF65-F5344CB8AC3E}">
        <p14:creationId xmlns:p14="http://schemas.microsoft.com/office/powerpoint/2010/main" val="21343564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2EB5621-A25D-4A13-8CCD-BA9CB3FA6369}" type="slidenum">
              <a:rPr lang="en-GB" smtClean="0"/>
              <a:t>‹#›</a:t>
            </a:fld>
            <a:endParaRPr lang="en-GB"/>
          </a:p>
        </p:txBody>
      </p:sp>
      <p:sp>
        <p:nvSpPr>
          <p:cNvPr id="3" name="Footer Placeholder 2"/>
          <p:cNvSpPr>
            <a:spLocks noGrp="1"/>
          </p:cNvSpPr>
          <p:nvPr>
            <p:ph type="ftr" sz="quarter" idx="11"/>
          </p:nvPr>
        </p:nvSpPr>
        <p:spPr/>
        <p:txBody>
          <a:bodyPr/>
          <a:lstStyle/>
          <a:p>
            <a:endParaRPr lang="en-GB"/>
          </a:p>
        </p:txBody>
      </p:sp>
      <p:sp>
        <p:nvSpPr>
          <p:cNvPr id="2" name="Date Placeholder 1"/>
          <p:cNvSpPr>
            <a:spLocks noGrp="1"/>
          </p:cNvSpPr>
          <p:nvPr>
            <p:ph type="dt" sz="half" idx="10"/>
          </p:nvPr>
        </p:nvSpPr>
        <p:spPr/>
        <p:txBody>
          <a:bodyPr/>
          <a:lstStyle/>
          <a:p>
            <a:fld id="{FC406C1A-A3DC-4892-831C-4308253BB9BC}" type="datetime1">
              <a:rPr lang="en-GB" smtClean="0"/>
              <a:t>03/12/2025</a:t>
            </a:fld>
            <a:endParaRPr lang="en-GB"/>
          </a:p>
        </p:txBody>
      </p:sp>
    </p:spTree>
    <p:extLst>
      <p:ext uri="{BB962C8B-B14F-4D97-AF65-F5344CB8AC3E}">
        <p14:creationId xmlns:p14="http://schemas.microsoft.com/office/powerpoint/2010/main" val="2975107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3" name="Content Placeholder 2"/>
          <p:cNvSpPr>
            <a:spLocks noGrp="1"/>
          </p:cNvSpPr>
          <p:nvPr>
            <p:ph idx="1"/>
          </p:nvPr>
        </p:nvSpPr>
        <p:spPr/>
        <p:txBody>
          <a:bodyPr/>
          <a:lstStyle>
            <a:lvl1pPr>
              <a:lnSpc>
                <a:spcPct val="100000"/>
              </a:lnSpc>
              <a:defRPr b="0" i="0"/>
            </a:lvl1pPr>
            <a:lvl2pPr>
              <a:lnSpc>
                <a:spcPct val="100000"/>
              </a:lnSpc>
              <a:defRPr b="0" i="0"/>
            </a:lvl2pPr>
            <a:lvl3pPr>
              <a:lnSpc>
                <a:spcPct val="100000"/>
              </a:lnSpc>
              <a:defRPr b="0" i="0"/>
            </a:lvl3pPr>
            <a:lvl4pPr>
              <a:lnSpc>
                <a:spcPct val="100000"/>
              </a:lnSpc>
              <a:defRPr b="0" i="0"/>
            </a:lvl4pPr>
            <a:lvl5pPr>
              <a:lnSpc>
                <a:spcPct val="100000"/>
              </a:lnSpc>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B4062E62-4D28-4BBE-B927-5264F7D72C76}" type="datetime1">
              <a:rPr lang="en-GB" smtClean="0"/>
              <a:t>03/12/2025</a:t>
            </a:fld>
            <a:endParaRPr lang="en-GB"/>
          </a:p>
        </p:txBody>
      </p:sp>
    </p:spTree>
    <p:extLst>
      <p:ext uri="{BB962C8B-B14F-4D97-AF65-F5344CB8AC3E}">
        <p14:creationId xmlns:p14="http://schemas.microsoft.com/office/powerpoint/2010/main" val="3072169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34836"/>
            <a:ext cx="3932237" cy="922564"/>
          </a:xfrm>
        </p:spPr>
        <p:txBody>
          <a:bodyPr anchor="b"/>
          <a:lstStyle>
            <a:lvl1pPr>
              <a:defRPr sz="3200" b="0" i="0"/>
            </a:lvl1pPr>
          </a:lstStyle>
          <a:p>
            <a:r>
              <a:rPr lang="en-US"/>
              <a:t>Click to edit Master title style</a:t>
            </a:r>
            <a:endParaRPr lang="en-GB" dirty="0"/>
          </a:p>
        </p:txBody>
      </p:sp>
      <p:sp>
        <p:nvSpPr>
          <p:cNvPr id="3" name="Content Placeholder 2"/>
          <p:cNvSpPr>
            <a:spLocks noGrp="1"/>
          </p:cNvSpPr>
          <p:nvPr>
            <p:ph idx="1"/>
          </p:nvPr>
        </p:nvSpPr>
        <p:spPr>
          <a:xfrm>
            <a:off x="5183188" y="1134839"/>
            <a:ext cx="6172200" cy="4726217"/>
          </a:xfrm>
        </p:spPr>
        <p:txBody>
          <a:bodyPr/>
          <a:lstStyle>
            <a:lvl1pPr>
              <a:defRPr sz="3200" b="0" i="0"/>
            </a:lvl1pPr>
            <a:lvl2pPr>
              <a:defRPr sz="2800" b="0" i="0"/>
            </a:lvl2pPr>
            <a:lvl3pPr>
              <a:defRPr sz="2400" b="0" i="0"/>
            </a:lvl3pPr>
            <a:lvl4pPr>
              <a:defRPr sz="2000" b="0" i="0"/>
            </a:lvl4pPr>
            <a:lvl5pPr>
              <a:defRPr sz="2000" b="0" i="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b="0" i="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D22EE7A-6962-4A2A-A3B7-1D80BAC55E2A}" type="datetime1">
              <a:rPr lang="en-GB" smtClean="0"/>
              <a:t>03/12/2025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2036030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0" i="0"/>
            </a:lvl1pPr>
          </a:lstStyle>
          <a:p>
            <a:r>
              <a:rPr lang="en-US"/>
              <a:t>Click to edit Master title style</a:t>
            </a:r>
            <a:endParaRPr lang="en-GB" dirty="0"/>
          </a:p>
        </p:txBody>
      </p:sp>
      <p:sp>
        <p:nvSpPr>
          <p:cNvPr id="3" name="Picture Placeholder 2"/>
          <p:cNvSpPr>
            <a:spLocks noGrp="1"/>
          </p:cNvSpPr>
          <p:nvPr>
            <p:ph type="pic" idx="1"/>
          </p:nvPr>
        </p:nvSpPr>
        <p:spPr>
          <a:xfrm>
            <a:off x="5183188" y="987431"/>
            <a:ext cx="6172200" cy="4873625"/>
          </a:xfrm>
        </p:spPr>
        <p:txBody>
          <a:bodyPr/>
          <a:lstStyle>
            <a:lvl1pPr marL="0" indent="0">
              <a:buNone/>
              <a:defRPr sz="3200" b="0" i="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b="0" i="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4F2C61-A41F-4F1B-B00C-EA8FD8A26A53}" type="datetime1">
              <a:rPr lang="en-GB" smtClean="0"/>
              <a:t>03/12/2025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313446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fld id="{776A285A-ABCB-427C-83DF-B259892AF431}" type="datetime1">
              <a:rPr lang="en-GB" smtClean="0"/>
              <a:t>03/12/2025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462161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959369"/>
            <a:ext cx="2628900" cy="5217593"/>
          </a:xfrm>
        </p:spPr>
        <p:txBody>
          <a:bodyPr vert="eaVert"/>
          <a:lstStyle>
            <a:lvl1pPr>
              <a:defRPr b="0" i="0"/>
            </a:lvl1pPr>
          </a:lstStyle>
          <a:p>
            <a:r>
              <a:rPr lang="en-US"/>
              <a:t>Click to edit Master title style</a:t>
            </a:r>
            <a:endParaRPr lang="en-GB" dirty="0"/>
          </a:p>
        </p:txBody>
      </p:sp>
      <p:sp>
        <p:nvSpPr>
          <p:cNvPr id="3" name="Vertical Text Placeholder 2"/>
          <p:cNvSpPr>
            <a:spLocks noGrp="1"/>
          </p:cNvSpPr>
          <p:nvPr>
            <p:ph type="body" orient="vert" idx="1"/>
          </p:nvPr>
        </p:nvSpPr>
        <p:spPr>
          <a:xfrm>
            <a:off x="838203" y="959370"/>
            <a:ext cx="7734300" cy="5217592"/>
          </a:xfrm>
        </p:spPr>
        <p:txBody>
          <a:bodyPr vert="eaVert"/>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fld id="{24204DB3-B7A7-4632-B6FB-5CD3172734DC}" type="datetime1">
              <a:rPr lang="en-GB" smtClean="0"/>
              <a:t>03/12/2025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23563285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5F9D8-80C3-6649-A8D5-43617E1CC718}"/>
              </a:ext>
            </a:extLst>
          </p:cNvPr>
          <p:cNvSpPr>
            <a:spLocks noGrp="1"/>
          </p:cNvSpPr>
          <p:nvPr>
            <p:ph type="title"/>
          </p:nvPr>
        </p:nvSpPr>
        <p:spPr>
          <a:xfrm>
            <a:off x="318408" y="2"/>
            <a:ext cx="8637814" cy="1466848"/>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236FCB9E-0627-7147-A3ED-E1DE7BE59C8A}"/>
              </a:ext>
            </a:extLst>
          </p:cNvPr>
          <p:cNvSpPr>
            <a:spLocks noGrp="1"/>
          </p:cNvSpPr>
          <p:nvPr>
            <p:ph idx="1"/>
          </p:nvPr>
        </p:nvSpPr>
        <p:spPr>
          <a:xfrm>
            <a:off x="838200" y="2266121"/>
            <a:ext cx="10515600" cy="391084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ext Placeholder 7">
            <a:extLst>
              <a:ext uri="{FF2B5EF4-FFF2-40B4-BE49-F238E27FC236}">
                <a16:creationId xmlns:a16="http://schemas.microsoft.com/office/drawing/2014/main" id="{EB74B530-12B6-B747-823B-3C5C1045E649}"/>
              </a:ext>
            </a:extLst>
          </p:cNvPr>
          <p:cNvSpPr>
            <a:spLocks noGrp="1"/>
          </p:cNvSpPr>
          <p:nvPr>
            <p:ph type="body" sz="quarter" idx="13" hasCustomPrompt="1"/>
          </p:nvPr>
        </p:nvSpPr>
        <p:spPr>
          <a:xfrm>
            <a:off x="319088" y="1466851"/>
            <a:ext cx="11034712" cy="560732"/>
          </a:xfrm>
        </p:spPr>
        <p:txBody>
          <a:bodyPr/>
          <a:lstStyle>
            <a:lvl1pPr>
              <a:buNone/>
              <a:defRPr sz="3200">
                <a:solidFill>
                  <a:schemeClr val="accent1"/>
                </a:solidFill>
              </a:defRPr>
            </a:lvl1pPr>
          </a:lstStyle>
          <a:p>
            <a:pPr lvl="0"/>
            <a:r>
              <a:rPr lang="en-GB" dirty="0"/>
              <a:t>Click to edit Sub-title</a:t>
            </a:r>
          </a:p>
        </p:txBody>
      </p:sp>
    </p:spTree>
    <p:extLst>
      <p:ext uri="{BB962C8B-B14F-4D97-AF65-F5344CB8AC3E}">
        <p14:creationId xmlns:p14="http://schemas.microsoft.com/office/powerpoint/2010/main" val="22072638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605DB27-4F16-A846-8AEF-C541718E487B}"/>
              </a:ext>
            </a:extLst>
          </p:cNvPr>
          <p:cNvSpPr/>
          <p:nvPr userDrawn="1"/>
        </p:nvSpPr>
        <p:spPr>
          <a:xfrm>
            <a:off x="1189529" y="2833007"/>
            <a:ext cx="9589062" cy="200603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rgbClr val="FFC000"/>
              </a:solidFill>
            </a:endParaRPr>
          </a:p>
        </p:txBody>
      </p:sp>
      <p:sp>
        <p:nvSpPr>
          <p:cNvPr id="2" name="Title 1">
            <a:extLst>
              <a:ext uri="{FF2B5EF4-FFF2-40B4-BE49-F238E27FC236}">
                <a16:creationId xmlns:a16="http://schemas.microsoft.com/office/drawing/2014/main" id="{CDDB8D6F-5AB6-4348-A680-DDB80F0D18DE}"/>
              </a:ext>
            </a:extLst>
          </p:cNvPr>
          <p:cNvSpPr>
            <a:spLocks noGrp="1"/>
          </p:cNvSpPr>
          <p:nvPr>
            <p:ph type="ctrTitle"/>
          </p:nvPr>
        </p:nvSpPr>
        <p:spPr>
          <a:xfrm>
            <a:off x="1189529" y="2833007"/>
            <a:ext cx="9589062" cy="1116124"/>
          </a:xfrm>
        </p:spPr>
        <p:txBody>
          <a:bodyPr anchor="b"/>
          <a:lstStyle>
            <a:lvl1pPr algn="ctr">
              <a:defRPr sz="4800"/>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2E68245C-E41B-4640-8F52-C5F525EC4A6C}"/>
              </a:ext>
            </a:extLst>
          </p:cNvPr>
          <p:cNvSpPr>
            <a:spLocks noGrp="1"/>
          </p:cNvSpPr>
          <p:nvPr>
            <p:ph type="subTitle" idx="1"/>
          </p:nvPr>
        </p:nvSpPr>
        <p:spPr>
          <a:xfrm>
            <a:off x="1189529" y="4198769"/>
            <a:ext cx="9589062" cy="6402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7" name="Text Placeholder 16">
            <a:extLst>
              <a:ext uri="{FF2B5EF4-FFF2-40B4-BE49-F238E27FC236}">
                <a16:creationId xmlns:a16="http://schemas.microsoft.com/office/drawing/2014/main" id="{5395C2BB-0829-404A-B99F-4C25900C3A9D}"/>
              </a:ext>
            </a:extLst>
          </p:cNvPr>
          <p:cNvSpPr>
            <a:spLocks noGrp="1"/>
          </p:cNvSpPr>
          <p:nvPr>
            <p:ph type="body" sz="quarter" idx="10" hasCustomPrompt="1"/>
          </p:nvPr>
        </p:nvSpPr>
        <p:spPr>
          <a:xfrm>
            <a:off x="468437" y="5653184"/>
            <a:ext cx="3101700" cy="509077"/>
          </a:xfrm>
        </p:spPr>
        <p:txBody>
          <a:bodyPr/>
          <a:lstStyle>
            <a:lvl1pPr>
              <a:buNone/>
              <a:defRPr sz="2400">
                <a:solidFill>
                  <a:schemeClr val="bg1"/>
                </a:solidFill>
              </a:defRPr>
            </a:lvl1pPr>
          </a:lstStyle>
          <a:p>
            <a:pPr lvl="0"/>
            <a:r>
              <a:rPr lang="en-GB" dirty="0"/>
              <a:t>Click to edit Presenter</a:t>
            </a:r>
          </a:p>
        </p:txBody>
      </p:sp>
      <p:sp>
        <p:nvSpPr>
          <p:cNvPr id="18" name="Text Placeholder 16">
            <a:extLst>
              <a:ext uri="{FF2B5EF4-FFF2-40B4-BE49-F238E27FC236}">
                <a16:creationId xmlns:a16="http://schemas.microsoft.com/office/drawing/2014/main" id="{F3CC6B35-5E45-164D-90D4-44EE2E67599D}"/>
              </a:ext>
            </a:extLst>
          </p:cNvPr>
          <p:cNvSpPr>
            <a:spLocks noGrp="1"/>
          </p:cNvSpPr>
          <p:nvPr>
            <p:ph type="body" sz="quarter" idx="11" hasCustomPrompt="1"/>
          </p:nvPr>
        </p:nvSpPr>
        <p:spPr>
          <a:xfrm>
            <a:off x="468437" y="6162261"/>
            <a:ext cx="3101700" cy="509077"/>
          </a:xfrm>
        </p:spPr>
        <p:txBody>
          <a:bodyPr/>
          <a:lstStyle>
            <a:lvl1pPr>
              <a:buNone/>
              <a:defRPr sz="1800">
                <a:solidFill>
                  <a:schemeClr val="bg1"/>
                </a:solidFill>
              </a:defRPr>
            </a:lvl1pPr>
          </a:lstStyle>
          <a:p>
            <a:pPr lvl="0"/>
            <a:r>
              <a:rPr lang="en-GB" dirty="0"/>
              <a:t>Click to edit Date</a:t>
            </a:r>
          </a:p>
        </p:txBody>
      </p:sp>
    </p:spTree>
    <p:extLst>
      <p:ext uri="{BB962C8B-B14F-4D97-AF65-F5344CB8AC3E}">
        <p14:creationId xmlns:p14="http://schemas.microsoft.com/office/powerpoint/2010/main" val="3070014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Douglas Blank">
    <p:spTree>
      <p:nvGrpSpPr>
        <p:cNvPr id="1" name=""/>
        <p:cNvGrpSpPr/>
        <p:nvPr/>
      </p:nvGrpSpPr>
      <p:grpSpPr>
        <a:xfrm>
          <a:off x="0" y="0"/>
          <a:ext cx="0" cy="0"/>
          <a:chOff x="0" y="0"/>
          <a:chExt cx="0" cy="0"/>
        </a:xfrm>
      </p:grpSpPr>
      <p:sp>
        <p:nvSpPr>
          <p:cNvPr id="2" name="Title 1"/>
          <p:cNvSpPr>
            <a:spLocks noGrp="1"/>
          </p:cNvSpPr>
          <p:nvPr>
            <p:ph type="title"/>
          </p:nvPr>
        </p:nvSpPr>
        <p:spPr>
          <a:xfrm>
            <a:off x="414528" y="198948"/>
            <a:ext cx="10546080" cy="838200"/>
          </a:xfrm>
        </p:spPr>
        <p:txBody>
          <a:bodyPr/>
          <a:lstStyle/>
          <a:p>
            <a:r>
              <a:rPr lang="en-US"/>
              <a:t>Click to edit Master title style</a:t>
            </a:r>
            <a:endParaRPr lang="en-CA"/>
          </a:p>
        </p:txBody>
      </p:sp>
      <p:sp>
        <p:nvSpPr>
          <p:cNvPr id="7" name="Date Placeholder 3"/>
          <p:cNvSpPr>
            <a:spLocks noGrp="1"/>
          </p:cNvSpPr>
          <p:nvPr>
            <p:ph type="dt" sz="half" idx="2"/>
          </p:nvPr>
        </p:nvSpPr>
        <p:spPr>
          <a:xfrm>
            <a:off x="0" y="6565393"/>
            <a:ext cx="1304544" cy="274955"/>
          </a:xfrm>
          <a:prstGeom prst="rect">
            <a:avLst/>
          </a:prstGeom>
        </p:spPr>
        <p:txBody>
          <a:bodyPr vert="horz" lIns="91440" tIns="45720" rIns="91440" bIns="45720" rtlCol="0" anchor="b"/>
          <a:lstStyle>
            <a:lvl1pPr algn="l">
              <a:defRPr sz="1000" b="1">
                <a:solidFill>
                  <a:schemeClr val="accent5"/>
                </a:solidFill>
              </a:defRPr>
            </a:lvl1pPr>
          </a:lstStyle>
          <a:p>
            <a:fld id="{CF999B84-937F-406D-9D4F-34C11BD7072E}" type="datetime1">
              <a:rPr lang="en-CA" smtClean="0"/>
              <a:pPr/>
              <a:t>2025-12-03</a:t>
            </a:fld>
            <a:endParaRPr lang="en-CA" dirty="0"/>
          </a:p>
        </p:txBody>
      </p:sp>
      <p:sp>
        <p:nvSpPr>
          <p:cNvPr id="9" name="Footer Placeholder 4"/>
          <p:cNvSpPr>
            <a:spLocks noGrp="1"/>
          </p:cNvSpPr>
          <p:nvPr>
            <p:ph type="ftr" sz="quarter" idx="3"/>
          </p:nvPr>
        </p:nvSpPr>
        <p:spPr>
          <a:xfrm>
            <a:off x="1719072" y="6565393"/>
            <a:ext cx="8753856" cy="274955"/>
          </a:xfrm>
          <a:prstGeom prst="rect">
            <a:avLst/>
          </a:prstGeom>
        </p:spPr>
        <p:txBody>
          <a:bodyPr vert="horz" lIns="91440" tIns="45720" rIns="91440" bIns="45720" rtlCol="0" anchor="b"/>
          <a:lstStyle>
            <a:lvl1pPr algn="ctr">
              <a:defRPr sz="1000" b="1">
                <a:solidFill>
                  <a:schemeClr val="accent5"/>
                </a:solidFill>
              </a:defRPr>
            </a:lvl1pPr>
          </a:lstStyle>
          <a:p>
            <a:endParaRPr lang="en-CA" dirty="0"/>
          </a:p>
        </p:txBody>
      </p:sp>
      <p:sp>
        <p:nvSpPr>
          <p:cNvPr id="10" name="Slide Number Placeholder 5"/>
          <p:cNvSpPr>
            <a:spLocks noGrp="1"/>
          </p:cNvSpPr>
          <p:nvPr>
            <p:ph type="sldNum" sz="quarter" idx="4"/>
          </p:nvPr>
        </p:nvSpPr>
        <p:spPr>
          <a:xfrm>
            <a:off x="11460480" y="6565393"/>
            <a:ext cx="731520" cy="274955"/>
          </a:xfrm>
          <a:prstGeom prst="rect">
            <a:avLst/>
          </a:prstGeom>
        </p:spPr>
        <p:txBody>
          <a:bodyPr vert="horz" lIns="91440" tIns="45720" rIns="91440" bIns="45720" rtlCol="0" anchor="b"/>
          <a:lstStyle>
            <a:lvl1pPr algn="r">
              <a:defRPr sz="1000" b="1">
                <a:solidFill>
                  <a:schemeClr val="accent5"/>
                </a:solidFill>
              </a:defRPr>
            </a:lvl1pPr>
          </a:lstStyle>
          <a:p>
            <a:fld id="{4B2FDF55-CF8C-4CB4-9343-911FE1924F3D}" type="slidenum">
              <a:rPr lang="en-CA" smtClean="0"/>
              <a:pPr/>
              <a:t>‹#›</a:t>
            </a:fld>
            <a:endParaRPr lang="en-CA" dirty="0"/>
          </a:p>
        </p:txBody>
      </p:sp>
    </p:spTree>
    <p:extLst>
      <p:ext uri="{BB962C8B-B14F-4D97-AF65-F5344CB8AC3E}">
        <p14:creationId xmlns:p14="http://schemas.microsoft.com/office/powerpoint/2010/main" val="185609483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Douglas Sub-title Layout">
    <p:spTree>
      <p:nvGrpSpPr>
        <p:cNvPr id="1" name=""/>
        <p:cNvGrpSpPr/>
        <p:nvPr/>
      </p:nvGrpSpPr>
      <p:grpSpPr>
        <a:xfrm>
          <a:off x="0" y="0"/>
          <a:ext cx="0" cy="0"/>
          <a:chOff x="0" y="0"/>
          <a:chExt cx="0" cy="0"/>
        </a:xfrm>
      </p:grpSpPr>
      <p:sp>
        <p:nvSpPr>
          <p:cNvPr id="2" name="Title 1"/>
          <p:cNvSpPr>
            <a:spLocks noGrp="1"/>
          </p:cNvSpPr>
          <p:nvPr>
            <p:ph type="title"/>
          </p:nvPr>
        </p:nvSpPr>
        <p:spPr>
          <a:xfrm>
            <a:off x="414528" y="198948"/>
            <a:ext cx="10546080" cy="838200"/>
          </a:xfrm>
        </p:spPr>
        <p:txBody>
          <a:bodyPr/>
          <a:lstStyle/>
          <a:p>
            <a:r>
              <a:rPr lang="en-US"/>
              <a:t>Click to edit Master title style</a:t>
            </a:r>
            <a:endParaRPr lang="en-CA"/>
          </a:p>
        </p:txBody>
      </p:sp>
      <p:sp>
        <p:nvSpPr>
          <p:cNvPr id="8" name="Text Placeholder 7"/>
          <p:cNvSpPr>
            <a:spLocks noGrp="1"/>
          </p:cNvSpPr>
          <p:nvPr>
            <p:ph type="body" sz="quarter" idx="13" hasCustomPrompt="1"/>
          </p:nvPr>
        </p:nvSpPr>
        <p:spPr>
          <a:xfrm>
            <a:off x="463296" y="1286440"/>
            <a:ext cx="11180064" cy="503237"/>
          </a:xfrm>
        </p:spPr>
        <p:txBody>
          <a:bodyPr>
            <a:normAutofit/>
          </a:bodyPr>
          <a:lstStyle>
            <a:lvl1pPr marL="0" indent="0">
              <a:buFontTx/>
              <a:buNone/>
              <a:defRPr lang="en-US" sz="2800" b="1" kern="1200" smtClean="0">
                <a:solidFill>
                  <a:srgbClr val="3C74A6"/>
                </a:solidFill>
                <a:latin typeface="+mn-lt"/>
                <a:ea typeface="+mn-ea"/>
                <a:cs typeface="+mn-cs"/>
              </a:defRPr>
            </a:lvl1pPr>
          </a:lstStyle>
          <a:p>
            <a:pPr marL="284163" lvl="0" indent="-284163" algn="l" defTabSz="914400" rtl="0" eaLnBrk="1" latinLnBrk="0" hangingPunct="1">
              <a:lnSpc>
                <a:spcPct val="90000"/>
              </a:lnSpc>
              <a:spcBef>
                <a:spcPts val="0"/>
              </a:spcBef>
              <a:spcAft>
                <a:spcPts val="1000"/>
              </a:spcAft>
              <a:buClr>
                <a:srgbClr val="B2BB1E"/>
              </a:buClr>
              <a:buFont typeface="Wingdings" pitchFamily="2" charset="2"/>
              <a:buNone/>
            </a:pPr>
            <a:r>
              <a:rPr lang="en-US" dirty="0"/>
              <a:t>Click to edit Master subtitle text</a:t>
            </a:r>
            <a:endParaRPr lang="en-CA" dirty="0"/>
          </a:p>
        </p:txBody>
      </p:sp>
      <p:sp>
        <p:nvSpPr>
          <p:cNvPr id="12" name="Date Placeholder 3"/>
          <p:cNvSpPr>
            <a:spLocks noGrp="1"/>
          </p:cNvSpPr>
          <p:nvPr>
            <p:ph type="dt" sz="half" idx="2"/>
          </p:nvPr>
        </p:nvSpPr>
        <p:spPr>
          <a:xfrm>
            <a:off x="0" y="6565393"/>
            <a:ext cx="1304544" cy="274955"/>
          </a:xfrm>
          <a:prstGeom prst="rect">
            <a:avLst/>
          </a:prstGeom>
        </p:spPr>
        <p:txBody>
          <a:bodyPr vert="horz" lIns="91440" tIns="45720" rIns="91440" bIns="45720" rtlCol="0" anchor="b"/>
          <a:lstStyle>
            <a:lvl1pPr algn="l">
              <a:defRPr sz="1000" b="1">
                <a:solidFill>
                  <a:schemeClr val="accent5"/>
                </a:solidFill>
              </a:defRPr>
            </a:lvl1pPr>
          </a:lstStyle>
          <a:p>
            <a:fld id="{CF999B84-937F-406D-9D4F-34C11BD7072E}" type="datetime1">
              <a:rPr lang="en-CA" smtClean="0"/>
              <a:pPr/>
              <a:t>2025-12-03</a:t>
            </a:fld>
            <a:endParaRPr lang="en-CA" dirty="0"/>
          </a:p>
        </p:txBody>
      </p:sp>
      <p:sp>
        <p:nvSpPr>
          <p:cNvPr id="13" name="Footer Placeholder 4"/>
          <p:cNvSpPr>
            <a:spLocks noGrp="1"/>
          </p:cNvSpPr>
          <p:nvPr>
            <p:ph type="ftr" sz="quarter" idx="3"/>
          </p:nvPr>
        </p:nvSpPr>
        <p:spPr>
          <a:xfrm>
            <a:off x="1719072" y="6565393"/>
            <a:ext cx="8753856" cy="274955"/>
          </a:xfrm>
          <a:prstGeom prst="rect">
            <a:avLst/>
          </a:prstGeom>
        </p:spPr>
        <p:txBody>
          <a:bodyPr vert="horz" lIns="91440" tIns="45720" rIns="91440" bIns="45720" rtlCol="0" anchor="b"/>
          <a:lstStyle>
            <a:lvl1pPr algn="ctr">
              <a:defRPr sz="1000" b="1">
                <a:solidFill>
                  <a:schemeClr val="accent5"/>
                </a:solidFill>
              </a:defRPr>
            </a:lvl1pPr>
          </a:lstStyle>
          <a:p>
            <a:endParaRPr lang="en-CA" dirty="0"/>
          </a:p>
        </p:txBody>
      </p:sp>
      <p:sp>
        <p:nvSpPr>
          <p:cNvPr id="14" name="Slide Number Placeholder 5"/>
          <p:cNvSpPr>
            <a:spLocks noGrp="1"/>
          </p:cNvSpPr>
          <p:nvPr>
            <p:ph type="sldNum" sz="quarter" idx="4"/>
          </p:nvPr>
        </p:nvSpPr>
        <p:spPr>
          <a:xfrm>
            <a:off x="11460480" y="6565393"/>
            <a:ext cx="731520" cy="274955"/>
          </a:xfrm>
          <a:prstGeom prst="rect">
            <a:avLst/>
          </a:prstGeom>
        </p:spPr>
        <p:txBody>
          <a:bodyPr vert="horz" lIns="91440" tIns="45720" rIns="91440" bIns="45720" rtlCol="0" anchor="b"/>
          <a:lstStyle>
            <a:lvl1pPr algn="r">
              <a:defRPr sz="1000" b="1">
                <a:solidFill>
                  <a:schemeClr val="accent5"/>
                </a:solidFill>
              </a:defRPr>
            </a:lvl1pPr>
          </a:lstStyle>
          <a:p>
            <a:fld id="{4B2FDF55-CF8C-4CB4-9343-911FE1924F3D}" type="slidenum">
              <a:rPr lang="en-CA" smtClean="0"/>
              <a:pPr/>
              <a:t>‹#›</a:t>
            </a:fld>
            <a:endParaRPr lang="en-CA" dirty="0"/>
          </a:p>
        </p:txBody>
      </p:sp>
    </p:spTree>
    <p:extLst>
      <p:ext uri="{BB962C8B-B14F-4D97-AF65-F5344CB8AC3E}">
        <p14:creationId xmlns:p14="http://schemas.microsoft.com/office/powerpoint/2010/main" val="182621734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4"/>
            <a:ext cx="10515600" cy="2852737"/>
          </a:xfrm>
        </p:spPr>
        <p:txBody>
          <a:bodyPr anchor="b"/>
          <a:lstStyle>
            <a:lvl1pPr>
              <a:defRPr sz="6000" b="0" i="0"/>
            </a:lvl1pPr>
          </a:lstStyle>
          <a:p>
            <a:r>
              <a:rPr lang="en-US"/>
              <a:t>Click to edit Master title style</a:t>
            </a:r>
            <a:endParaRPr lang="en-GB"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2400" b="0" i="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62EB5621-A25D-4A13-8CCD-BA9CB3FA6369}" type="slidenum">
              <a:rPr lang="en-GB" smtClean="0"/>
              <a:t>‹#›</a:t>
            </a:fld>
            <a:endParaRPr lang="en-GB"/>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C3E43FEB-8E21-4CA9-9977-FFE31D30815A}" type="datetime1">
              <a:rPr lang="en-GB" smtClean="0"/>
              <a:t>03/12/2025</a:t>
            </a:fld>
            <a:endParaRPr lang="en-GB"/>
          </a:p>
        </p:txBody>
      </p:sp>
    </p:spTree>
    <p:extLst>
      <p:ext uri="{BB962C8B-B14F-4D97-AF65-F5344CB8AC3E}">
        <p14:creationId xmlns:p14="http://schemas.microsoft.com/office/powerpoint/2010/main" val="1090226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069524"/>
            <a:ext cx="10515600" cy="756107"/>
          </a:xfrm>
        </p:spPr>
        <p:txBody>
          <a:bodyPr/>
          <a:lstStyle>
            <a:lvl1pPr>
              <a:defRPr b="0" i="0"/>
            </a:lvl1pPr>
          </a:lstStyle>
          <a:p>
            <a:r>
              <a:rPr lang="en-US"/>
              <a:t>Click to edit Master title style</a:t>
            </a:r>
            <a:endParaRPr lang="en-GB" dirty="0"/>
          </a:p>
        </p:txBody>
      </p:sp>
      <p:sp>
        <p:nvSpPr>
          <p:cNvPr id="3" name="Content Placeholder 2"/>
          <p:cNvSpPr>
            <a:spLocks noGrp="1"/>
          </p:cNvSpPr>
          <p:nvPr>
            <p:ph sz="half" idx="1"/>
          </p:nvPr>
        </p:nvSpPr>
        <p:spPr>
          <a:xfrm>
            <a:off x="838200" y="1825625"/>
            <a:ext cx="5181600" cy="435133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
        <p:nvSpPr>
          <p:cNvPr id="6" name="Footer Placeholder 5"/>
          <p:cNvSpPr>
            <a:spLocks noGrp="1"/>
          </p:cNvSpPr>
          <p:nvPr>
            <p:ph type="ftr" sz="quarter" idx="11"/>
          </p:nvPr>
        </p:nvSpPr>
        <p:spPr/>
        <p:txBody>
          <a:bodyPr/>
          <a:lstStyle/>
          <a:p>
            <a:endParaRPr lang="en-GB"/>
          </a:p>
        </p:txBody>
      </p:sp>
      <p:sp>
        <p:nvSpPr>
          <p:cNvPr id="5" name="Date Placeholder 4"/>
          <p:cNvSpPr>
            <a:spLocks noGrp="1"/>
          </p:cNvSpPr>
          <p:nvPr>
            <p:ph type="dt" sz="half" idx="10"/>
          </p:nvPr>
        </p:nvSpPr>
        <p:spPr/>
        <p:txBody>
          <a:bodyPr/>
          <a:lstStyle/>
          <a:p>
            <a:fld id="{5BE5FE14-14AF-4E46-B5F3-181687C827D8}" type="datetime1">
              <a:rPr lang="en-GB" smtClean="0"/>
              <a:t>03/12/2025</a:t>
            </a:fld>
            <a:endParaRPr lang="en-GB"/>
          </a:p>
        </p:txBody>
      </p:sp>
    </p:spTree>
    <p:extLst>
      <p:ext uri="{BB962C8B-B14F-4D97-AF65-F5344CB8AC3E}">
        <p14:creationId xmlns:p14="http://schemas.microsoft.com/office/powerpoint/2010/main" val="3589786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020539"/>
            <a:ext cx="10515600" cy="670155"/>
          </a:xfrm>
        </p:spPr>
        <p:txBody>
          <a:bodyPr/>
          <a:lstStyle>
            <a:lvl1pPr>
              <a:defRPr b="0" i="0"/>
            </a:lvl1pPr>
          </a:lstStyle>
          <a:p>
            <a:r>
              <a:rPr lang="en-US"/>
              <a:t>Click to edit Master title style</a:t>
            </a:r>
            <a:endParaRPr lang="en-GB" dirty="0"/>
          </a:p>
        </p:txBody>
      </p:sp>
      <p:sp>
        <p:nvSpPr>
          <p:cNvPr id="3" name="Text Placeholder 2"/>
          <p:cNvSpPr>
            <a:spLocks noGrp="1"/>
          </p:cNvSpPr>
          <p:nvPr>
            <p:ph type="body" idx="1"/>
          </p:nvPr>
        </p:nvSpPr>
        <p:spPr>
          <a:xfrm>
            <a:off x="839789" y="1690693"/>
            <a:ext cx="5157787" cy="814387"/>
          </a:xfrm>
        </p:spPr>
        <p:txBody>
          <a:bodyPr anchor="b"/>
          <a:lstStyle>
            <a:lvl1pPr marL="0" indent="0">
              <a:buNone/>
              <a:defRPr sz="2400" b="0" i="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3" y="1690687"/>
            <a:ext cx="5183188" cy="814388"/>
          </a:xfrm>
        </p:spPr>
        <p:txBody>
          <a:bodyPr anchor="b"/>
          <a:lstStyle>
            <a:lvl1pPr marL="0" indent="0">
              <a:buNone/>
              <a:defRPr sz="2400" b="0" i="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lstStyle/>
          <a:p>
            <a:fld id="{62EB5621-A25D-4A13-8CCD-BA9CB3FA6369}" type="slidenum">
              <a:rPr lang="en-GB" smtClean="0"/>
              <a:t>‹#›</a:t>
            </a:fld>
            <a:endParaRPr lang="en-GB"/>
          </a:p>
        </p:txBody>
      </p:sp>
      <p:sp>
        <p:nvSpPr>
          <p:cNvPr id="8" name="Footer Placeholder 7"/>
          <p:cNvSpPr>
            <a:spLocks noGrp="1"/>
          </p:cNvSpPr>
          <p:nvPr>
            <p:ph type="ftr" sz="quarter" idx="11"/>
          </p:nvPr>
        </p:nvSpPr>
        <p:spPr/>
        <p:txBody>
          <a:bodyPr/>
          <a:lstStyle/>
          <a:p>
            <a:endParaRPr lang="en-GB"/>
          </a:p>
        </p:txBody>
      </p:sp>
      <p:sp>
        <p:nvSpPr>
          <p:cNvPr id="7" name="Date Placeholder 6"/>
          <p:cNvSpPr>
            <a:spLocks noGrp="1"/>
          </p:cNvSpPr>
          <p:nvPr>
            <p:ph type="dt" sz="half" idx="10"/>
          </p:nvPr>
        </p:nvSpPr>
        <p:spPr/>
        <p:txBody>
          <a:bodyPr/>
          <a:lstStyle/>
          <a:p>
            <a:fld id="{5A1D9297-3C46-4C89-940C-A22146C70404}" type="datetime1">
              <a:rPr lang="en-GB" smtClean="0"/>
              <a:t>03/12/2025</a:t>
            </a:fld>
            <a:endParaRPr lang="en-GB"/>
          </a:p>
        </p:txBody>
      </p:sp>
    </p:spTree>
    <p:extLst>
      <p:ext uri="{BB962C8B-B14F-4D97-AF65-F5344CB8AC3E}">
        <p14:creationId xmlns:p14="http://schemas.microsoft.com/office/powerpoint/2010/main" val="3938181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GB" dirty="0"/>
          </a:p>
        </p:txBody>
      </p:sp>
      <p:sp>
        <p:nvSpPr>
          <p:cNvPr id="5" name="Slide Number Placeholder 4"/>
          <p:cNvSpPr>
            <a:spLocks noGrp="1"/>
          </p:cNvSpPr>
          <p:nvPr>
            <p:ph type="sldNum" sz="quarter" idx="12"/>
          </p:nvPr>
        </p:nvSpPr>
        <p:spPr/>
        <p:txBody>
          <a:bodyPr/>
          <a:lstStyle/>
          <a:p>
            <a:fld id="{62EB5621-A25D-4A13-8CCD-BA9CB3FA6369}" type="slidenum">
              <a:rPr lang="en-GB" smtClean="0"/>
              <a:t>‹#›</a:t>
            </a:fld>
            <a:endParaRPr lang="en-GB"/>
          </a:p>
        </p:txBody>
      </p:sp>
      <p:sp>
        <p:nvSpPr>
          <p:cNvPr id="4" name="Footer Placeholder 3"/>
          <p:cNvSpPr>
            <a:spLocks noGrp="1"/>
          </p:cNvSpPr>
          <p:nvPr>
            <p:ph type="ftr" sz="quarter" idx="11"/>
          </p:nvPr>
        </p:nvSpPr>
        <p:spPr/>
        <p:txBody>
          <a:bodyPr/>
          <a:lstStyle/>
          <a:p>
            <a:endParaRPr lang="en-GB"/>
          </a:p>
        </p:txBody>
      </p:sp>
      <p:sp>
        <p:nvSpPr>
          <p:cNvPr id="3" name="Date Placeholder 2"/>
          <p:cNvSpPr>
            <a:spLocks noGrp="1"/>
          </p:cNvSpPr>
          <p:nvPr>
            <p:ph type="dt" sz="half" idx="10"/>
          </p:nvPr>
        </p:nvSpPr>
        <p:spPr/>
        <p:txBody>
          <a:bodyPr/>
          <a:lstStyle/>
          <a:p>
            <a:fld id="{B9359B98-DFEA-44B7-AE22-A78E283C40E7}" type="datetime1">
              <a:rPr lang="en-GB" smtClean="0"/>
              <a:t>03/12/2025</a:t>
            </a:fld>
            <a:endParaRPr lang="en-GB"/>
          </a:p>
        </p:txBody>
      </p:sp>
    </p:spTree>
    <p:extLst>
      <p:ext uri="{BB962C8B-B14F-4D97-AF65-F5344CB8AC3E}">
        <p14:creationId xmlns:p14="http://schemas.microsoft.com/office/powerpoint/2010/main" val="2868253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2EB5621-A25D-4A13-8CCD-BA9CB3FA6369}" type="slidenum">
              <a:rPr lang="en-GB" smtClean="0"/>
              <a:t>‹#›</a:t>
            </a:fld>
            <a:endParaRPr lang="en-GB"/>
          </a:p>
        </p:txBody>
      </p:sp>
      <p:sp>
        <p:nvSpPr>
          <p:cNvPr id="3" name="Footer Placeholder 2"/>
          <p:cNvSpPr>
            <a:spLocks noGrp="1"/>
          </p:cNvSpPr>
          <p:nvPr>
            <p:ph type="ftr" sz="quarter" idx="11"/>
          </p:nvPr>
        </p:nvSpPr>
        <p:spPr/>
        <p:txBody>
          <a:bodyPr/>
          <a:lstStyle/>
          <a:p>
            <a:endParaRPr lang="en-GB"/>
          </a:p>
        </p:txBody>
      </p:sp>
      <p:sp>
        <p:nvSpPr>
          <p:cNvPr id="2" name="Date Placeholder 1"/>
          <p:cNvSpPr>
            <a:spLocks noGrp="1"/>
          </p:cNvSpPr>
          <p:nvPr>
            <p:ph type="dt" sz="half" idx="10"/>
          </p:nvPr>
        </p:nvSpPr>
        <p:spPr/>
        <p:txBody>
          <a:bodyPr/>
          <a:lstStyle/>
          <a:p>
            <a:fld id="{FC406C1A-A3DC-4892-831C-4308253BB9BC}" type="datetime1">
              <a:rPr lang="en-GB" smtClean="0"/>
              <a:t>03/12/2025</a:t>
            </a:fld>
            <a:endParaRPr lang="en-GB"/>
          </a:p>
        </p:txBody>
      </p:sp>
    </p:spTree>
    <p:extLst>
      <p:ext uri="{BB962C8B-B14F-4D97-AF65-F5344CB8AC3E}">
        <p14:creationId xmlns:p14="http://schemas.microsoft.com/office/powerpoint/2010/main" val="2903739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34836"/>
            <a:ext cx="3932237" cy="922564"/>
          </a:xfrm>
        </p:spPr>
        <p:txBody>
          <a:bodyPr anchor="b"/>
          <a:lstStyle>
            <a:lvl1pPr>
              <a:defRPr sz="3200" b="0" i="0"/>
            </a:lvl1pPr>
          </a:lstStyle>
          <a:p>
            <a:r>
              <a:rPr lang="en-US"/>
              <a:t>Click to edit Master title style</a:t>
            </a:r>
            <a:endParaRPr lang="en-GB" dirty="0"/>
          </a:p>
        </p:txBody>
      </p:sp>
      <p:sp>
        <p:nvSpPr>
          <p:cNvPr id="3" name="Content Placeholder 2"/>
          <p:cNvSpPr>
            <a:spLocks noGrp="1"/>
          </p:cNvSpPr>
          <p:nvPr>
            <p:ph idx="1"/>
          </p:nvPr>
        </p:nvSpPr>
        <p:spPr>
          <a:xfrm>
            <a:off x="5183188" y="1134839"/>
            <a:ext cx="6172200" cy="4726217"/>
          </a:xfrm>
        </p:spPr>
        <p:txBody>
          <a:bodyPr/>
          <a:lstStyle>
            <a:lvl1pPr>
              <a:defRPr sz="3200" b="0" i="0"/>
            </a:lvl1pPr>
            <a:lvl2pPr>
              <a:defRPr sz="2800" b="0" i="0"/>
            </a:lvl2pPr>
            <a:lvl3pPr>
              <a:defRPr sz="2400" b="0" i="0"/>
            </a:lvl3pPr>
            <a:lvl4pPr>
              <a:defRPr sz="2000" b="0" i="0"/>
            </a:lvl4pPr>
            <a:lvl5pPr>
              <a:defRPr sz="2000" b="0" i="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b="0" i="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D22EE7A-6962-4A2A-A3B7-1D80BAC55E2A}" type="datetime1">
              <a:rPr lang="en-GB" smtClean="0"/>
              <a:t>03/12/2025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106010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0" i="0"/>
            </a:lvl1pPr>
          </a:lstStyle>
          <a:p>
            <a:r>
              <a:rPr lang="en-US"/>
              <a:t>Click to edit Master title style</a:t>
            </a:r>
            <a:endParaRPr lang="en-GB" dirty="0"/>
          </a:p>
        </p:txBody>
      </p:sp>
      <p:sp>
        <p:nvSpPr>
          <p:cNvPr id="3" name="Picture Placeholder 2"/>
          <p:cNvSpPr>
            <a:spLocks noGrp="1"/>
          </p:cNvSpPr>
          <p:nvPr>
            <p:ph type="pic" idx="1"/>
          </p:nvPr>
        </p:nvSpPr>
        <p:spPr>
          <a:xfrm>
            <a:off x="5183188" y="987431"/>
            <a:ext cx="6172200" cy="4873625"/>
          </a:xfrm>
        </p:spPr>
        <p:txBody>
          <a:bodyPr/>
          <a:lstStyle>
            <a:lvl1pPr marL="0" indent="0">
              <a:buNone/>
              <a:defRPr sz="3200" b="0" i="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b="0" i="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4F2C61-A41F-4F1B-B00C-EA8FD8A26A53}" type="datetime1">
              <a:rPr lang="en-GB" smtClean="0"/>
              <a:t>03/12/2025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EB5621-A25D-4A13-8CCD-BA9CB3FA6369}" type="slidenum">
              <a:rPr lang="en-GB" smtClean="0"/>
              <a:t>‹#›</a:t>
            </a:fld>
            <a:endParaRPr lang="en-GB"/>
          </a:p>
        </p:txBody>
      </p:sp>
    </p:spTree>
    <p:extLst>
      <p:ext uri="{BB962C8B-B14F-4D97-AF65-F5344CB8AC3E}">
        <p14:creationId xmlns:p14="http://schemas.microsoft.com/office/powerpoint/2010/main" val="1690249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pn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alpha val="50000"/>
          </a:srgb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800" y="6356356"/>
            <a:ext cx="2451495" cy="365125"/>
          </a:xfrm>
          <a:prstGeom prst="rect">
            <a:avLst/>
          </a:prstGeom>
        </p:spPr>
        <p:txBody>
          <a:bodyPr vert="horz" lIns="91440" tIns="45720" rIns="91440" bIns="45720" rtlCol="0" anchor="ctr"/>
          <a:lstStyle>
            <a:lvl1pPr algn="l">
              <a:defRPr sz="1200">
                <a:solidFill>
                  <a:schemeClr val="tx1"/>
                </a:solidFill>
                <a:latin typeface="Arial" panose="020B0604020202020204" pitchFamily="34" charset="0"/>
                <a:cs typeface="Arial" panose="020B0604020202020204" pitchFamily="34" charset="0"/>
              </a:defRPr>
            </a:lvl1pPr>
          </a:lstStyle>
          <a:p>
            <a:fld id="{7A1AA806-9DFF-4710-BF25-45EE5B3ED5C5}" type="datetime1">
              <a:rPr lang="en-GB" smtClean="0"/>
              <a:pPr/>
              <a:t>03/12/2025</a:t>
            </a:fld>
            <a:endParaRPr lang="en-GB" dirty="0"/>
          </a:p>
        </p:txBody>
      </p:sp>
      <p:sp>
        <p:nvSpPr>
          <p:cNvPr id="5" name="Footer Placeholder 4"/>
          <p:cNvSpPr>
            <a:spLocks noGrp="1"/>
          </p:cNvSpPr>
          <p:nvPr>
            <p:ph type="ftr" sz="quarter" idx="3"/>
          </p:nvPr>
        </p:nvSpPr>
        <p:spPr>
          <a:xfrm>
            <a:off x="3582000" y="6356356"/>
            <a:ext cx="4903200" cy="365125"/>
          </a:xfrm>
          <a:prstGeom prst="rect">
            <a:avLst/>
          </a:prstGeom>
        </p:spPr>
        <p:txBody>
          <a:bodyPr vert="horz" lIns="91440" tIns="45720" rIns="91440" bIns="45720" rtlCol="0" anchor="ctr"/>
          <a:lstStyle>
            <a:lvl1pPr algn="ctr">
              <a:defRPr sz="1200">
                <a:solidFill>
                  <a:schemeClr val="tx1"/>
                </a:solidFill>
                <a:latin typeface="Arial" panose="020B0604020202020204" pitchFamily="34" charset="0"/>
                <a:cs typeface="Arial" panose="020B0604020202020204" pitchFamily="34" charset="0"/>
              </a:defRPr>
            </a:lvl1pPr>
          </a:lstStyle>
          <a:p>
            <a:endParaRPr lang="en-GB"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200">
                <a:solidFill>
                  <a:schemeClr val="tx1"/>
                </a:solidFill>
                <a:latin typeface="Arial" panose="020B0604020202020204" pitchFamily="34" charset="0"/>
                <a:cs typeface="Arial" panose="020B0604020202020204" pitchFamily="34" charset="0"/>
              </a:defRPr>
            </a:lvl1pPr>
          </a:lstStyle>
          <a:p>
            <a:fld id="{62EB5621-A25D-4A13-8CCD-BA9CB3FA6369}" type="slidenum">
              <a:rPr lang="en-GB" smtClean="0"/>
              <a:pPr/>
              <a:t>‹#›</a:t>
            </a:fld>
            <a:endParaRPr lang="en-GB"/>
          </a:p>
        </p:txBody>
      </p:sp>
      <p:sp>
        <p:nvSpPr>
          <p:cNvPr id="3" name="Text Placeholder 2"/>
          <p:cNvSpPr>
            <a:spLocks noGrp="1"/>
          </p:cNvSpPr>
          <p:nvPr>
            <p:ph type="body" idx="1"/>
          </p:nvPr>
        </p:nvSpPr>
        <p:spPr>
          <a:xfrm>
            <a:off x="838800" y="2339246"/>
            <a:ext cx="10515001" cy="36561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Placeholder 1"/>
          <p:cNvSpPr>
            <a:spLocks noGrp="1"/>
          </p:cNvSpPr>
          <p:nvPr>
            <p:ph type="title"/>
          </p:nvPr>
        </p:nvSpPr>
        <p:spPr>
          <a:xfrm>
            <a:off x="838800" y="1242034"/>
            <a:ext cx="10515001" cy="962281"/>
          </a:xfrm>
          <a:prstGeom prst="rect">
            <a:avLst/>
          </a:prstGeom>
        </p:spPr>
        <p:txBody>
          <a:bodyPr vert="horz" lIns="91440" tIns="45720" rIns="91440" bIns="45720" rtlCol="0" anchor="ctr">
            <a:normAutofit/>
          </a:bodyPr>
          <a:lstStyle/>
          <a:p>
            <a:r>
              <a:rPr lang="en-US"/>
              <a:t>Click to edit Master title style</a:t>
            </a:r>
            <a:endParaRPr lang="en-GB" dirty="0"/>
          </a:p>
        </p:txBody>
      </p:sp>
      <p:pic>
        <p:nvPicPr>
          <p:cNvPr id="8" name="Picture 7" descr="Monochrome version of MTU Logo with text: MTU and Ollscoil Teicneolaíochta na Mumhan, Munster Technological University">
            <a:extLst>
              <a:ext uri="{FF2B5EF4-FFF2-40B4-BE49-F238E27FC236}">
                <a16:creationId xmlns:a16="http://schemas.microsoft.com/office/drawing/2014/main" id="{B54E8546-F331-4E81-BD31-E1EA8B921634}"/>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9650473" y="29980"/>
            <a:ext cx="2519787" cy="1033731"/>
          </a:xfrm>
          <a:prstGeom prst="rect">
            <a:avLst/>
          </a:prstGeom>
        </p:spPr>
      </p:pic>
    </p:spTree>
    <p:extLst>
      <p:ext uri="{BB962C8B-B14F-4D97-AF65-F5344CB8AC3E}">
        <p14:creationId xmlns:p14="http://schemas.microsoft.com/office/powerpoint/2010/main" val="96816953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9" r:id="rId12"/>
  </p:sldLayoutIdLst>
  <p:hf hdr="0" ftr="0" dt="0"/>
  <p:txStyles>
    <p:titleStyle>
      <a:lvl1pPr algn="l" defTabSz="914377"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150000"/>
        </a:lnSpc>
        <a:spcBef>
          <a:spcPts val="600"/>
        </a:spcBef>
        <a:buFont typeface="Arial" panose="020B0604020202020204" pitchFamily="34" charset="0"/>
        <a:buChar char="•"/>
        <a:defRPr sz="32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150000"/>
        </a:lnSpc>
        <a:spcBef>
          <a:spcPts val="500"/>
        </a:spcBef>
        <a:buFont typeface="Arial" panose="020B0604020202020204" pitchFamily="34" charset="0"/>
        <a:buChar char="•"/>
        <a:defRPr sz="3000" b="0" i="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150000"/>
        </a:lnSpc>
        <a:spcBef>
          <a:spcPts val="500"/>
        </a:spcBef>
        <a:buFont typeface="Arial" panose="020B0604020202020204" pitchFamily="34" charset="0"/>
        <a:buChar char="•"/>
        <a:defRPr sz="2600" b="0" i="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15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15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CC">
            <a:alpha val="50000"/>
          </a:srgb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800" y="6356356"/>
            <a:ext cx="2451495" cy="365125"/>
          </a:xfrm>
          <a:prstGeom prst="rect">
            <a:avLst/>
          </a:prstGeom>
        </p:spPr>
        <p:txBody>
          <a:bodyPr vert="horz" lIns="91440" tIns="45720" rIns="91440" bIns="45720" rtlCol="0" anchor="ctr"/>
          <a:lstStyle>
            <a:lvl1pPr algn="l">
              <a:defRPr sz="1200">
                <a:solidFill>
                  <a:schemeClr val="tx1"/>
                </a:solidFill>
                <a:latin typeface="Arial" panose="020B0604020202020204" pitchFamily="34" charset="0"/>
                <a:cs typeface="Arial" panose="020B0604020202020204" pitchFamily="34" charset="0"/>
              </a:defRPr>
            </a:lvl1pPr>
          </a:lstStyle>
          <a:p>
            <a:fld id="{7A1AA806-9DFF-4710-BF25-45EE5B3ED5C5}" type="datetime1">
              <a:rPr lang="en-GB" smtClean="0"/>
              <a:pPr/>
              <a:t>03/12/2025</a:t>
            </a:fld>
            <a:endParaRPr lang="en-GB" dirty="0"/>
          </a:p>
        </p:txBody>
      </p:sp>
      <p:sp>
        <p:nvSpPr>
          <p:cNvPr id="5" name="Footer Placeholder 4"/>
          <p:cNvSpPr>
            <a:spLocks noGrp="1"/>
          </p:cNvSpPr>
          <p:nvPr>
            <p:ph type="ftr" sz="quarter" idx="3"/>
          </p:nvPr>
        </p:nvSpPr>
        <p:spPr>
          <a:xfrm>
            <a:off x="3582000" y="6356356"/>
            <a:ext cx="4903200" cy="365125"/>
          </a:xfrm>
          <a:prstGeom prst="rect">
            <a:avLst/>
          </a:prstGeom>
        </p:spPr>
        <p:txBody>
          <a:bodyPr vert="horz" lIns="91440" tIns="45720" rIns="91440" bIns="45720" rtlCol="0" anchor="ctr"/>
          <a:lstStyle>
            <a:lvl1pPr algn="ctr">
              <a:defRPr sz="1200">
                <a:solidFill>
                  <a:schemeClr val="tx1"/>
                </a:solidFill>
                <a:latin typeface="Arial" panose="020B0604020202020204" pitchFamily="34" charset="0"/>
                <a:cs typeface="Arial" panose="020B0604020202020204" pitchFamily="34" charset="0"/>
              </a:defRPr>
            </a:lvl1pPr>
          </a:lstStyle>
          <a:p>
            <a:endParaRPr lang="en-GB"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200">
                <a:solidFill>
                  <a:schemeClr val="tx1"/>
                </a:solidFill>
                <a:latin typeface="Arial" panose="020B0604020202020204" pitchFamily="34" charset="0"/>
                <a:cs typeface="Arial" panose="020B0604020202020204" pitchFamily="34" charset="0"/>
              </a:defRPr>
            </a:lvl1pPr>
          </a:lstStyle>
          <a:p>
            <a:fld id="{62EB5621-A25D-4A13-8CCD-BA9CB3FA6369}" type="slidenum">
              <a:rPr lang="en-GB" smtClean="0"/>
              <a:pPr/>
              <a:t>‹#›</a:t>
            </a:fld>
            <a:endParaRPr lang="en-GB"/>
          </a:p>
        </p:txBody>
      </p:sp>
      <p:sp>
        <p:nvSpPr>
          <p:cNvPr id="3" name="Text Placeholder 2"/>
          <p:cNvSpPr>
            <a:spLocks noGrp="1"/>
          </p:cNvSpPr>
          <p:nvPr>
            <p:ph type="body" idx="1"/>
          </p:nvPr>
        </p:nvSpPr>
        <p:spPr>
          <a:xfrm>
            <a:off x="838800" y="2339246"/>
            <a:ext cx="10515001" cy="36561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Placeholder 1"/>
          <p:cNvSpPr>
            <a:spLocks noGrp="1"/>
          </p:cNvSpPr>
          <p:nvPr>
            <p:ph type="title"/>
          </p:nvPr>
        </p:nvSpPr>
        <p:spPr>
          <a:xfrm>
            <a:off x="838800" y="1242034"/>
            <a:ext cx="10515001" cy="962281"/>
          </a:xfrm>
          <a:prstGeom prst="rect">
            <a:avLst/>
          </a:prstGeom>
        </p:spPr>
        <p:txBody>
          <a:bodyPr vert="horz" lIns="91440" tIns="45720" rIns="91440" bIns="45720" rtlCol="0" anchor="ctr">
            <a:normAutofit/>
          </a:bodyPr>
          <a:lstStyle/>
          <a:p>
            <a:r>
              <a:rPr lang="en-US"/>
              <a:t>Click to edit Master title style</a:t>
            </a:r>
            <a:endParaRPr lang="en-GB" dirty="0"/>
          </a:p>
        </p:txBody>
      </p:sp>
      <p:pic>
        <p:nvPicPr>
          <p:cNvPr id="8" name="Picture 7" descr="Monochrome version of MTU Logo with text: MTU and Ollscoil Teicneolaíochta na Mumhan, Munster Technological University">
            <a:extLst>
              <a:ext uri="{FF2B5EF4-FFF2-40B4-BE49-F238E27FC236}">
                <a16:creationId xmlns:a16="http://schemas.microsoft.com/office/drawing/2014/main" id="{B54E8546-F331-4E81-BD31-E1EA8B921634}"/>
              </a:ext>
            </a:extLst>
          </p:cNvPr>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9650473" y="29980"/>
            <a:ext cx="2519787" cy="1033731"/>
          </a:xfrm>
          <a:prstGeom prst="rect">
            <a:avLst/>
          </a:prstGeom>
        </p:spPr>
      </p:pic>
    </p:spTree>
    <p:extLst>
      <p:ext uri="{BB962C8B-B14F-4D97-AF65-F5344CB8AC3E}">
        <p14:creationId xmlns:p14="http://schemas.microsoft.com/office/powerpoint/2010/main" val="231815555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21" r:id="rId14"/>
    <p:sldLayoutId id="2147483722" r:id="rId15"/>
  </p:sldLayoutIdLst>
  <p:hf hdr="0" ftr="0" dt="0"/>
  <p:txStyles>
    <p:titleStyle>
      <a:lvl1pPr algn="l" defTabSz="914377"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150000"/>
        </a:lnSpc>
        <a:spcBef>
          <a:spcPts val="600"/>
        </a:spcBef>
        <a:buFont typeface="Arial" panose="020B0604020202020204" pitchFamily="34" charset="0"/>
        <a:buChar char="•"/>
        <a:defRPr sz="32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150000"/>
        </a:lnSpc>
        <a:spcBef>
          <a:spcPts val="500"/>
        </a:spcBef>
        <a:buFont typeface="Arial" panose="020B0604020202020204" pitchFamily="34" charset="0"/>
        <a:buChar char="•"/>
        <a:defRPr sz="3000" b="0" i="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150000"/>
        </a:lnSpc>
        <a:spcBef>
          <a:spcPts val="500"/>
        </a:spcBef>
        <a:buFont typeface="Arial" panose="020B0604020202020204" pitchFamily="34" charset="0"/>
        <a:buChar char="•"/>
        <a:defRPr sz="2600" b="0" i="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15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15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34.jpg"/><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13467-9006-8743-9B85-D0B06006D215}"/>
              </a:ext>
            </a:extLst>
          </p:cNvPr>
          <p:cNvSpPr>
            <a:spLocks noGrp="1"/>
          </p:cNvSpPr>
          <p:nvPr>
            <p:ph type="ctrTitle"/>
          </p:nvPr>
        </p:nvSpPr>
        <p:spPr>
          <a:xfrm>
            <a:off x="1189528" y="1981200"/>
            <a:ext cx="9589062" cy="2659180"/>
          </a:xfrm>
          <a:solidFill>
            <a:srgbClr val="FFFFCC"/>
          </a:solidFill>
        </p:spPr>
        <p:txBody>
          <a:bodyPr>
            <a:normAutofit/>
          </a:bodyPr>
          <a:lstStyle/>
          <a:p>
            <a:r>
              <a:rPr lang="en-US" sz="4000" b="1" dirty="0">
                <a:solidFill>
                  <a:schemeClr val="tx2"/>
                </a:solidFill>
                <a:latin typeface="Tahoma" panose="020B0604030504040204" pitchFamily="34" charset="0"/>
                <a:ea typeface="Tahoma" panose="020B0604030504040204" pitchFamily="34" charset="0"/>
                <a:cs typeface="Tahoma" panose="020B0604030504040204" pitchFamily="34" charset="0"/>
              </a:rPr>
              <a:t>MTU Access Service: </a:t>
            </a:r>
            <a:br>
              <a:rPr lang="en-US" sz="4000" b="1" dirty="0">
                <a:solidFill>
                  <a:schemeClr val="tx2"/>
                </a:solidFill>
                <a:latin typeface="Tahoma" panose="020B0604030504040204" pitchFamily="34" charset="0"/>
                <a:ea typeface="Tahoma" panose="020B0604030504040204" pitchFamily="34" charset="0"/>
                <a:cs typeface="Tahoma" panose="020B0604030504040204" pitchFamily="34" charset="0"/>
              </a:rPr>
            </a:br>
            <a:r>
              <a:rPr lang="en-US" sz="4000" b="1" dirty="0">
                <a:solidFill>
                  <a:schemeClr val="tx2"/>
                </a:solidFill>
                <a:latin typeface="Tahoma" panose="020B0604030504040204" pitchFamily="34" charset="0"/>
                <a:ea typeface="Tahoma" panose="020B0604030504040204" pitchFamily="34" charset="0"/>
                <a:cs typeface="Tahoma" panose="020B0604030504040204" pitchFamily="34" charset="0"/>
              </a:rPr>
              <a:t>Disability Support Service (DSS)</a:t>
            </a:r>
            <a:br>
              <a:rPr lang="en-US" sz="4000" b="1" dirty="0">
                <a:solidFill>
                  <a:schemeClr val="tx2"/>
                </a:solidFill>
                <a:latin typeface="Tahoma" panose="020B0604030504040204" pitchFamily="34" charset="0"/>
                <a:ea typeface="Tahoma" panose="020B0604030504040204" pitchFamily="34" charset="0"/>
                <a:cs typeface="Tahoma" panose="020B0604030504040204" pitchFamily="34" charset="0"/>
              </a:rPr>
            </a:br>
            <a:r>
              <a:rPr lang="en-US" sz="4000" b="1" dirty="0">
                <a:solidFill>
                  <a:schemeClr val="tx2"/>
                </a:solidFill>
                <a:latin typeface="Tahoma" panose="020B0604030504040204" pitchFamily="34" charset="0"/>
                <a:ea typeface="Tahoma" panose="020B0604030504040204" pitchFamily="34" charset="0"/>
                <a:cs typeface="Tahoma" panose="020B0604030504040204" pitchFamily="34" charset="0"/>
              </a:rPr>
              <a:t>- emerging trends for students with disabilities and supports</a:t>
            </a:r>
            <a:br>
              <a:rPr lang="en-US" sz="1100" dirty="0">
                <a:solidFill>
                  <a:schemeClr val="tx2"/>
                </a:solidFill>
                <a:latin typeface="Tahoma" panose="020B0604030504040204" pitchFamily="34" charset="0"/>
                <a:ea typeface="Tahoma" panose="020B0604030504040204" pitchFamily="34" charset="0"/>
                <a:cs typeface="Tahoma" panose="020B0604030504040204" pitchFamily="34" charset="0"/>
              </a:rPr>
            </a:br>
            <a:endParaRPr lang="en-US" sz="1100" dirty="0">
              <a:solidFill>
                <a:schemeClr val="tx2"/>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itle 2">
            <a:extLst>
              <a:ext uri="{FF2B5EF4-FFF2-40B4-BE49-F238E27FC236}">
                <a16:creationId xmlns:a16="http://schemas.microsoft.com/office/drawing/2014/main" id="{D9C999E7-2297-5B4C-BCEE-B1C8B086CA3D}"/>
              </a:ext>
            </a:extLst>
          </p:cNvPr>
          <p:cNvSpPr>
            <a:spLocks noGrp="1"/>
          </p:cNvSpPr>
          <p:nvPr>
            <p:ph type="subTitle" idx="1"/>
          </p:nvPr>
        </p:nvSpPr>
        <p:spPr>
          <a:xfrm>
            <a:off x="1189528" y="4712566"/>
            <a:ext cx="9589062" cy="640270"/>
          </a:xfrm>
          <a:solidFill>
            <a:srgbClr val="FFFFCC"/>
          </a:solidFill>
        </p:spPr>
        <p:txBody>
          <a:bodyPr>
            <a:noAutofit/>
          </a:bodyPr>
          <a:lstStyle/>
          <a:p>
            <a:r>
              <a:rPr lang="en-US" sz="31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Ruth Murphy – Disability Support Officer (acting)</a:t>
            </a:r>
          </a:p>
        </p:txBody>
      </p:sp>
      <p:sp>
        <p:nvSpPr>
          <p:cNvPr id="4" name="Text Placeholder 3">
            <a:extLst>
              <a:ext uri="{FF2B5EF4-FFF2-40B4-BE49-F238E27FC236}">
                <a16:creationId xmlns:a16="http://schemas.microsoft.com/office/drawing/2014/main" id="{7E40BAE4-5DE4-3F49-89FA-FBB3A19E6001}"/>
              </a:ext>
            </a:extLst>
          </p:cNvPr>
          <p:cNvSpPr>
            <a:spLocks noGrp="1"/>
          </p:cNvSpPr>
          <p:nvPr>
            <p:ph type="body" sz="quarter" idx="10"/>
          </p:nvPr>
        </p:nvSpPr>
        <p:spPr>
          <a:xfrm>
            <a:off x="510001" y="5455698"/>
            <a:ext cx="3101700" cy="889908"/>
          </a:xfrm>
        </p:spPr>
        <p:txBody>
          <a:bodyPr>
            <a:noAutofit/>
          </a:bodyPr>
          <a:lstStyle/>
          <a:p>
            <a:r>
              <a:rPr lang="en-US"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dssCork@mtu.ie</a:t>
            </a:r>
          </a:p>
        </p:txBody>
      </p:sp>
      <p:pic>
        <p:nvPicPr>
          <p:cNvPr id="6" name="Picture 5">
            <a:extLst>
              <a:ext uri="{FF2B5EF4-FFF2-40B4-BE49-F238E27FC236}">
                <a16:creationId xmlns:a16="http://schemas.microsoft.com/office/drawing/2014/main" id="{537AE50E-8A85-4F73-8E58-15896A47AF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722237" y="255084"/>
            <a:ext cx="1518192" cy="571500"/>
          </a:xfrm>
          <a:prstGeom prst="rect">
            <a:avLst/>
          </a:prstGeom>
        </p:spPr>
      </p:pic>
      <p:pic>
        <p:nvPicPr>
          <p:cNvPr id="8" name="Picture 7">
            <a:extLst>
              <a:ext uri="{FF2B5EF4-FFF2-40B4-BE49-F238E27FC236}">
                <a16:creationId xmlns:a16="http://schemas.microsoft.com/office/drawing/2014/main" id="{F7E89760-54B5-4892-81A8-CD5A1E1FE7B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778591" y="407484"/>
            <a:ext cx="1314450" cy="838200"/>
          </a:xfrm>
          <a:prstGeom prst="rect">
            <a:avLst/>
          </a:prstGeom>
        </p:spPr>
      </p:pic>
      <p:sp>
        <p:nvSpPr>
          <p:cNvPr id="9" name="TextBox 8">
            <a:extLst>
              <a:ext uri="{FF2B5EF4-FFF2-40B4-BE49-F238E27FC236}">
                <a16:creationId xmlns:a16="http://schemas.microsoft.com/office/drawing/2014/main" id="{6DD05C10-5AA8-45BC-9A92-89FB273DAAAA}"/>
              </a:ext>
            </a:extLst>
          </p:cNvPr>
          <p:cNvSpPr txBox="1"/>
          <p:nvPr/>
        </p:nvSpPr>
        <p:spPr>
          <a:xfrm>
            <a:off x="8165615" y="5639042"/>
            <a:ext cx="3927426" cy="523220"/>
          </a:xfrm>
          <a:prstGeom prst="rect">
            <a:avLst/>
          </a:prstGeom>
          <a:noFill/>
        </p:spPr>
        <p:txBody>
          <a:bodyPr wrap="square">
            <a:spAutoFit/>
          </a:bodyPr>
          <a:lstStyle/>
          <a:p>
            <a:r>
              <a:rPr lang="en-US" sz="2800" b="1" dirty="0">
                <a:solidFill>
                  <a:schemeClr val="bg1"/>
                </a:solidFill>
                <a:latin typeface="Tahoma" panose="020B0604030504040204" pitchFamily="34" charset="0"/>
                <a:ea typeface="Tahoma" panose="020B0604030504040204" pitchFamily="34" charset="0"/>
                <a:cs typeface="Tahoma" panose="020B0604030504040204" pitchFamily="34" charset="0"/>
              </a:rPr>
              <a:t>www.mtu.ie/access</a:t>
            </a:r>
            <a:endParaRPr lang="en-GB" sz="28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89365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CB44-A54E-AB1C-CCEF-1C032CBBAB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7BFCF6-6150-D646-A7DF-7E30E1471AEA}"/>
              </a:ext>
            </a:extLst>
          </p:cNvPr>
          <p:cNvSpPr>
            <a:spLocks noGrp="1"/>
          </p:cNvSpPr>
          <p:nvPr>
            <p:ph type="title"/>
          </p:nvPr>
        </p:nvSpPr>
        <p:spPr>
          <a:xfrm>
            <a:off x="319087" y="112736"/>
            <a:ext cx="9909325" cy="1092609"/>
          </a:xfrm>
        </p:spPr>
        <p:txBody>
          <a:bodyPr>
            <a:normAutofit/>
          </a:bodyPr>
          <a:lstStyle/>
          <a:p>
            <a:r>
              <a:rPr lang="en-GB" sz="3400" dirty="0">
                <a:solidFill>
                  <a:schemeClr val="accent1">
                    <a:lumMod val="50000"/>
                  </a:schemeClr>
                </a:solidFill>
              </a:rPr>
              <a:t>DSS undergraduates by Primary disability 24/25</a:t>
            </a:r>
          </a:p>
        </p:txBody>
      </p:sp>
      <p:graphicFrame>
        <p:nvGraphicFramePr>
          <p:cNvPr id="7" name="Content Placeholder 6" descr="A pie chart with details of the numbers and percentage of DSS undergraduates primary disabilities in 2024/25">
            <a:extLst>
              <a:ext uri="{FF2B5EF4-FFF2-40B4-BE49-F238E27FC236}">
                <a16:creationId xmlns:a16="http://schemas.microsoft.com/office/drawing/2014/main" id="{83885302-8805-4CE0-894D-262CF7501186}"/>
              </a:ext>
            </a:extLst>
          </p:cNvPr>
          <p:cNvGraphicFramePr>
            <a:graphicFrameLocks noGrp="1"/>
          </p:cNvGraphicFramePr>
          <p:nvPr>
            <p:ph idx="1"/>
            <p:extLst>
              <p:ext uri="{D42A27DB-BD31-4B8C-83A1-F6EECF244321}">
                <p14:modId xmlns:p14="http://schemas.microsoft.com/office/powerpoint/2010/main" val="3706253339"/>
              </p:ext>
            </p:extLst>
          </p:nvPr>
        </p:nvGraphicFramePr>
        <p:xfrm>
          <a:off x="-69272" y="914400"/>
          <a:ext cx="12330544"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05019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BCA32-32CE-8FEF-0F95-65ECCB0DA694}"/>
              </a:ext>
            </a:extLst>
          </p:cNvPr>
          <p:cNvSpPr>
            <a:spLocks noGrp="1"/>
          </p:cNvSpPr>
          <p:nvPr>
            <p:ph type="title"/>
          </p:nvPr>
        </p:nvSpPr>
        <p:spPr/>
        <p:txBody>
          <a:bodyPr/>
          <a:lstStyle/>
          <a:p>
            <a:r>
              <a:rPr lang="en-GB" sz="3400" dirty="0">
                <a:solidFill>
                  <a:schemeClr val="accent1">
                    <a:lumMod val="50000"/>
                  </a:schemeClr>
                </a:solidFill>
              </a:rPr>
              <a:t>All DSS students 24/25 by Field of Study</a:t>
            </a:r>
            <a:endParaRPr lang="en-IE" sz="3400" dirty="0">
              <a:solidFill>
                <a:schemeClr val="accent1">
                  <a:lumMod val="50000"/>
                </a:schemeClr>
              </a:solidFill>
            </a:endParaRPr>
          </a:p>
        </p:txBody>
      </p:sp>
      <p:graphicFrame>
        <p:nvGraphicFramePr>
          <p:cNvPr id="5" name="Content Placeholder 4">
            <a:extLst>
              <a:ext uri="{FF2B5EF4-FFF2-40B4-BE49-F238E27FC236}">
                <a16:creationId xmlns:a16="http://schemas.microsoft.com/office/drawing/2014/main" id="{B949A947-0727-D27E-F04B-0DC6D3979998}"/>
              </a:ext>
            </a:extLst>
          </p:cNvPr>
          <p:cNvGraphicFramePr>
            <a:graphicFrameLocks noGrp="1"/>
          </p:cNvGraphicFramePr>
          <p:nvPr>
            <p:ph idx="1"/>
            <p:extLst>
              <p:ext uri="{D42A27DB-BD31-4B8C-83A1-F6EECF244321}">
                <p14:modId xmlns:p14="http://schemas.microsoft.com/office/powerpoint/2010/main" val="3962842043"/>
              </p:ext>
            </p:extLst>
          </p:nvPr>
        </p:nvGraphicFramePr>
        <p:xfrm>
          <a:off x="-1" y="1654725"/>
          <a:ext cx="12330545" cy="4916199"/>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descr="A picture of two smiling female students sitting holding DSS guides in their hands">
            <a:extLst>
              <a:ext uri="{FF2B5EF4-FFF2-40B4-BE49-F238E27FC236}">
                <a16:creationId xmlns:a16="http://schemas.microsoft.com/office/drawing/2014/main" id="{A5869D2E-162E-B77D-6128-95538116DC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400" y="1147956"/>
            <a:ext cx="2241937" cy="1816915"/>
          </a:xfrm>
          <a:prstGeom prst="rect">
            <a:avLst/>
          </a:prstGeom>
        </p:spPr>
      </p:pic>
    </p:spTree>
    <p:extLst>
      <p:ext uri="{BB962C8B-B14F-4D97-AF65-F5344CB8AC3E}">
        <p14:creationId xmlns:p14="http://schemas.microsoft.com/office/powerpoint/2010/main" val="2828805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solidFill>
                  <a:srgbClr val="002060"/>
                </a:solidFill>
              </a:rPr>
              <a:t>What DSS supports are available?</a:t>
            </a:r>
          </a:p>
        </p:txBody>
      </p:sp>
      <p:pic>
        <p:nvPicPr>
          <p:cNvPr id="10" name="Picture 9">
            <a:extLst>
              <a:ext uri="{FF2B5EF4-FFF2-40B4-BE49-F238E27FC236}">
                <a16:creationId xmlns:a16="http://schemas.microsoft.com/office/drawing/2014/main" id="{96EBA4C9-6679-47D8-952D-59478E49DF65}"/>
              </a:ext>
            </a:extLst>
          </p:cNvPr>
          <p:cNvPicPr>
            <a:picLocks noChangeAspect="1"/>
          </p:cNvPicPr>
          <p:nvPr/>
        </p:nvPicPr>
        <p:blipFill>
          <a:blip r:embed="rId3" cstate="email">
            <a:extLst>
              <a:ext uri="{28A0092B-C50C-407E-A947-70E740481C1C}">
                <a14:useLocalDpi xmlns:a14="http://schemas.microsoft.com/office/drawing/2010/main"/>
              </a:ext>
            </a:extLst>
          </a:blip>
          <a:srcRect t="1596" b="853"/>
          <a:stretch>
            <a:fillRect/>
          </a:stretch>
        </p:blipFill>
        <p:spPr>
          <a:xfrm>
            <a:off x="2423160" y="1037148"/>
            <a:ext cx="6989701" cy="5238741"/>
          </a:xfrm>
          <a:prstGeom prst="rect">
            <a:avLst/>
          </a:prstGeom>
        </p:spPr>
      </p:pic>
      <p:pic>
        <p:nvPicPr>
          <p:cNvPr id="1026" name="Picture 2">
            <a:extLst>
              <a:ext uri="{FF2B5EF4-FFF2-40B4-BE49-F238E27FC236}">
                <a16:creationId xmlns:a16="http://schemas.microsoft.com/office/drawing/2014/main" id="{C0C55BDF-FEC8-DF1D-3835-01E5B83E035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23" t="27345" r="7997" b="26445"/>
          <a:stretch>
            <a:fillRect/>
          </a:stretch>
        </p:blipFill>
        <p:spPr bwMode="auto">
          <a:xfrm>
            <a:off x="0" y="2591628"/>
            <a:ext cx="2081896" cy="83737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4798E02C-8947-081E-D33B-987B7E9BEA93}"/>
              </a:ext>
            </a:extLst>
          </p:cNvPr>
          <p:cNvCxnSpPr>
            <a:cxnSpLocks/>
            <a:endCxn id="1026" idx="3"/>
          </p:cNvCxnSpPr>
          <p:nvPr/>
        </p:nvCxnSpPr>
        <p:spPr>
          <a:xfrm flipH="1" flipV="1">
            <a:off x="2081896" y="3010314"/>
            <a:ext cx="562827" cy="599818"/>
          </a:xfrm>
          <a:prstGeom prst="straightConnector1">
            <a:avLst/>
          </a:prstGeom>
          <a:ln w="1079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52A1B69-9776-B493-EC84-C014C176770F}"/>
              </a:ext>
            </a:extLst>
          </p:cNvPr>
          <p:cNvCxnSpPr>
            <a:cxnSpLocks/>
          </p:cNvCxnSpPr>
          <p:nvPr/>
        </p:nvCxnSpPr>
        <p:spPr>
          <a:xfrm flipH="1">
            <a:off x="1971114" y="4502960"/>
            <a:ext cx="601509" cy="343360"/>
          </a:xfrm>
          <a:prstGeom prst="straightConnector1">
            <a:avLst/>
          </a:prstGeom>
          <a:ln w="107950">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1DD55E3-D249-2D06-BF71-32211DFEC439}"/>
              </a:ext>
            </a:extLst>
          </p:cNvPr>
          <p:cNvPicPr>
            <a:picLocks noChangeAspect="1"/>
          </p:cNvPicPr>
          <p:nvPr/>
        </p:nvPicPr>
        <p:blipFill>
          <a:blip r:embed="rId5"/>
          <a:stretch>
            <a:fillRect/>
          </a:stretch>
        </p:blipFill>
        <p:spPr>
          <a:xfrm>
            <a:off x="172888" y="4367890"/>
            <a:ext cx="1405049" cy="1392830"/>
          </a:xfrm>
          <a:prstGeom prst="rect">
            <a:avLst/>
          </a:prstGeom>
        </p:spPr>
      </p:pic>
      <p:pic>
        <p:nvPicPr>
          <p:cNvPr id="21" name="Picture 20">
            <a:extLst>
              <a:ext uri="{FF2B5EF4-FFF2-40B4-BE49-F238E27FC236}">
                <a16:creationId xmlns:a16="http://schemas.microsoft.com/office/drawing/2014/main" id="{805A76EE-C0D2-D891-9659-6A810CED340C}"/>
              </a:ext>
            </a:extLst>
          </p:cNvPr>
          <p:cNvPicPr>
            <a:picLocks noChangeAspect="1"/>
          </p:cNvPicPr>
          <p:nvPr/>
        </p:nvPicPr>
        <p:blipFill>
          <a:blip r:embed="rId6"/>
          <a:stretch>
            <a:fillRect/>
          </a:stretch>
        </p:blipFill>
        <p:spPr>
          <a:xfrm>
            <a:off x="1329075" y="5427240"/>
            <a:ext cx="1161363" cy="1226308"/>
          </a:xfrm>
          <a:prstGeom prst="rect">
            <a:avLst/>
          </a:prstGeom>
        </p:spPr>
      </p:pic>
      <p:cxnSp>
        <p:nvCxnSpPr>
          <p:cNvPr id="24" name="Straight Arrow Connector 23">
            <a:extLst>
              <a:ext uri="{FF2B5EF4-FFF2-40B4-BE49-F238E27FC236}">
                <a16:creationId xmlns:a16="http://schemas.microsoft.com/office/drawing/2014/main" id="{7C87BEF3-4D88-F176-C54E-F60B8C8AF3F7}"/>
              </a:ext>
            </a:extLst>
          </p:cNvPr>
          <p:cNvCxnSpPr>
            <a:cxnSpLocks/>
          </p:cNvCxnSpPr>
          <p:nvPr/>
        </p:nvCxnSpPr>
        <p:spPr>
          <a:xfrm>
            <a:off x="9231574" y="5055640"/>
            <a:ext cx="586323" cy="371600"/>
          </a:xfrm>
          <a:prstGeom prst="straightConnector1">
            <a:avLst/>
          </a:prstGeom>
          <a:ln w="107950">
            <a:tailEnd type="triangl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3F22D001-820E-223E-D096-C1A45F3F2052}"/>
              </a:ext>
            </a:extLst>
          </p:cNvPr>
          <p:cNvPicPr>
            <a:picLocks noChangeAspect="1"/>
          </p:cNvPicPr>
          <p:nvPr/>
        </p:nvPicPr>
        <p:blipFill>
          <a:blip r:embed="rId7"/>
          <a:stretch>
            <a:fillRect/>
          </a:stretch>
        </p:blipFill>
        <p:spPr>
          <a:xfrm>
            <a:off x="9864908" y="5384079"/>
            <a:ext cx="1632690" cy="764015"/>
          </a:xfrm>
          <a:prstGeom prst="rect">
            <a:avLst/>
          </a:prstGeom>
        </p:spPr>
      </p:pic>
    </p:spTree>
    <p:extLst>
      <p:ext uri="{BB962C8B-B14F-4D97-AF65-F5344CB8AC3E}">
        <p14:creationId xmlns:p14="http://schemas.microsoft.com/office/powerpoint/2010/main" val="280646986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29EC939-A8BE-487D-9DA4-2229D6B1B61F}"/>
              </a:ext>
              <a:ext uri="{C183D7F6-B498-43B3-948B-1728B52AA6E4}">
                <adec:decorative xmlns:adec="http://schemas.microsoft.com/office/drawing/2017/decorative" val="1"/>
              </a:ext>
            </a:extLst>
          </p:cNvPr>
          <p:cNvSpPr/>
          <p:nvPr/>
        </p:nvSpPr>
        <p:spPr>
          <a:xfrm>
            <a:off x="9718671" y="1021080"/>
            <a:ext cx="2355313" cy="58369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ln>
                <a:solidFill>
                  <a:schemeClr val="bg1"/>
                </a:solidFill>
              </a:ln>
            </a:endParaRPr>
          </a:p>
        </p:txBody>
      </p:sp>
      <p:pic>
        <p:nvPicPr>
          <p:cNvPr id="4" name="Picture 3" descr="A close up of a sign&#10;&#10;Description automatically generated">
            <a:extLst>
              <a:ext uri="{FF2B5EF4-FFF2-40B4-BE49-F238E27FC236}">
                <a16:creationId xmlns:a16="http://schemas.microsoft.com/office/drawing/2014/main" id="{FA7641EE-E28A-4624-8263-B81F8521E13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52139" y="4920713"/>
            <a:ext cx="1758251" cy="858265"/>
          </a:xfrm>
          <a:prstGeom prst="rect">
            <a:avLst/>
          </a:prstGeom>
        </p:spPr>
      </p:pic>
      <p:pic>
        <p:nvPicPr>
          <p:cNvPr id="5" name="Picture 4" descr="A close up of a logo&#10;&#10;Description automatically generated">
            <a:extLst>
              <a:ext uri="{FF2B5EF4-FFF2-40B4-BE49-F238E27FC236}">
                <a16:creationId xmlns:a16="http://schemas.microsoft.com/office/drawing/2014/main" id="{696A7EEC-02EA-4CA5-9F6C-8CAB45C321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93709" y="3166337"/>
            <a:ext cx="2131719" cy="1089422"/>
          </a:xfrm>
          <a:prstGeom prst="rect">
            <a:avLst/>
          </a:prstGeom>
        </p:spPr>
      </p:pic>
      <p:sp>
        <p:nvSpPr>
          <p:cNvPr id="9" name="Rectangle 8">
            <a:extLst>
              <a:ext uri="{FF2B5EF4-FFF2-40B4-BE49-F238E27FC236}">
                <a16:creationId xmlns:a16="http://schemas.microsoft.com/office/drawing/2014/main" id="{3820D41A-AF30-4230-8FBB-09A9E7F4ACA5}"/>
              </a:ext>
              <a:ext uri="{C183D7F6-B498-43B3-948B-1728B52AA6E4}">
                <adec:decorative xmlns:adec="http://schemas.microsoft.com/office/drawing/2017/decorative" val="1"/>
              </a:ext>
            </a:extLst>
          </p:cNvPr>
          <p:cNvSpPr/>
          <p:nvPr/>
        </p:nvSpPr>
        <p:spPr>
          <a:xfrm>
            <a:off x="9626379" y="1021080"/>
            <a:ext cx="57512" cy="58369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ln>
                <a:solidFill>
                  <a:schemeClr val="bg1"/>
                </a:solidFill>
              </a:ln>
            </a:endParaRPr>
          </a:p>
        </p:txBody>
      </p:sp>
      <p:pic>
        <p:nvPicPr>
          <p:cNvPr id="10" name="Picture 9">
            <a:extLst>
              <a:ext uri="{FF2B5EF4-FFF2-40B4-BE49-F238E27FC236}">
                <a16:creationId xmlns:a16="http://schemas.microsoft.com/office/drawing/2014/main" id="{436C29A9-303E-4E80-A232-B2591A35E7FD}"/>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5250" y="1627805"/>
            <a:ext cx="2412825" cy="946803"/>
          </a:xfrm>
          <a:prstGeom prst="rect">
            <a:avLst/>
          </a:prstGeom>
        </p:spPr>
      </p:pic>
      <p:sp>
        <p:nvSpPr>
          <p:cNvPr id="14" name="Title 1">
            <a:extLst>
              <a:ext uri="{FF2B5EF4-FFF2-40B4-BE49-F238E27FC236}">
                <a16:creationId xmlns:a16="http://schemas.microsoft.com/office/drawing/2014/main" id="{5DFC00E2-622B-47FC-9124-02F0560C2C6C}"/>
              </a:ext>
            </a:extLst>
          </p:cNvPr>
          <p:cNvSpPr txBox="1">
            <a:spLocks/>
          </p:cNvSpPr>
          <p:nvPr/>
        </p:nvSpPr>
        <p:spPr>
          <a:xfrm>
            <a:off x="318408" y="261809"/>
            <a:ext cx="8637814" cy="1466848"/>
          </a:xfrm>
          <a:prstGeom prst="rect">
            <a:avLst/>
          </a:prstGeom>
        </p:spPr>
        <p:txBody>
          <a:bodyPr>
            <a:normAutofit/>
          </a:bodyPr>
          <a:lstStyle>
            <a:lvl1pPr algn="l" defTabSz="914377"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a:lstStyle>
          <a:p>
            <a:r>
              <a:rPr lang="en-US"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Learn about the DSS Enabling </a:t>
            </a:r>
          </a:p>
          <a:p>
            <a:r>
              <a:rPr lang="en-US"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Transitions </a:t>
            </a:r>
            <a:r>
              <a:rPr lang="en-US" dirty="0"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Programme</a:t>
            </a:r>
            <a:r>
              <a:rPr lang="en-US"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endParaRPr lang="en-GB"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2" name="Speech Bubble: Rectangle with Corners Rounded 1" descr="Speech bubble:&#10;“Well, it is a meeting where you can be yourself and a place to re energise yourself. &#10;Also, it helps to learn information about exams, communication skills, living independently and also, how to engage with the college.  &#10;Participating and using the transition services and the DSS is not embarrassing, and it is nothing to be ashamed about.”">
            <a:extLst>
              <a:ext uri="{FF2B5EF4-FFF2-40B4-BE49-F238E27FC236}">
                <a16:creationId xmlns:a16="http://schemas.microsoft.com/office/drawing/2014/main" id="{3669A19D-DCB9-7ED5-3672-0904E0382AB2}"/>
              </a:ext>
            </a:extLst>
          </p:cNvPr>
          <p:cNvSpPr/>
          <p:nvPr/>
        </p:nvSpPr>
        <p:spPr>
          <a:xfrm>
            <a:off x="1815579" y="2758440"/>
            <a:ext cx="6435706" cy="3254322"/>
          </a:xfrm>
          <a:prstGeom prst="wedgeRoundRectCallou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IE" sz="2600" dirty="0">
                <a:solidFill>
                  <a:schemeClr val="bg1"/>
                </a:solidFill>
                <a:latin typeface="Tahoma" panose="020B0604030504040204" pitchFamily="34" charset="0"/>
                <a:ea typeface="Tahoma" panose="020B0604030504040204" pitchFamily="34" charset="0"/>
                <a:cs typeface="Tahoma" panose="020B0604030504040204" pitchFamily="34" charset="0"/>
              </a:rPr>
              <a:t>“Well, it is a meeting where you can be yourself and a place to re energise yourself.</a:t>
            </a:r>
          </a:p>
          <a:p>
            <a:r>
              <a:rPr lang="en-IE" sz="2600" dirty="0">
                <a:solidFill>
                  <a:schemeClr val="bg1"/>
                </a:solidFill>
                <a:latin typeface="Tahoma" panose="020B0604030504040204" pitchFamily="34" charset="0"/>
                <a:ea typeface="Tahoma" panose="020B0604030504040204" pitchFamily="34" charset="0"/>
                <a:cs typeface="Tahoma" panose="020B0604030504040204" pitchFamily="34" charset="0"/>
              </a:rPr>
              <a:t> Also, it helps to learn information about exams, communication skills, living independently and also, how to engage with the college. ”</a:t>
            </a:r>
            <a:endParaRPr lang="en-US" sz="2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77B7C29F-1BD5-F48B-D042-9563A95585B7}"/>
              </a:ext>
            </a:extLst>
          </p:cNvPr>
          <p:cNvSpPr txBox="1"/>
          <p:nvPr/>
        </p:nvSpPr>
        <p:spPr>
          <a:xfrm>
            <a:off x="544077" y="1685165"/>
            <a:ext cx="7707208" cy="954107"/>
          </a:xfrm>
          <a:prstGeom prst="rect">
            <a:avLst/>
          </a:prstGeom>
          <a:noFill/>
        </p:spPr>
        <p:txBody>
          <a:bodyPr wrap="square">
            <a:spAutoFit/>
          </a:bodyPr>
          <a:lstStyle/>
          <a:p>
            <a:pPr>
              <a:lnSpc>
                <a:spcPct val="100000"/>
              </a:lnSpc>
            </a:pPr>
            <a:r>
              <a:rPr lang="en-IE" sz="2800" dirty="0">
                <a:solidFill>
                  <a:schemeClr val="accent1">
                    <a:lumMod val="50000"/>
                  </a:schemeClr>
                </a:solidFill>
                <a:highlight>
                  <a:srgbClr val="FFFF00"/>
                </a:highlight>
                <a:latin typeface="Tahoma" panose="020B0604030504040204" pitchFamily="34" charset="0"/>
                <a:ea typeface="Tahoma" panose="020B0604030504040204" pitchFamily="34" charset="0"/>
                <a:cs typeface="Tahoma" panose="020B0604030504040204" pitchFamily="34" charset="0"/>
              </a:rPr>
              <a:t>Available to autistic students with the DSS for their first year of university.</a:t>
            </a:r>
          </a:p>
        </p:txBody>
      </p:sp>
      <p:pic>
        <p:nvPicPr>
          <p:cNvPr id="12" name="Picture 11" descr="A picture of Bridie who has red hair and is smiling &#10;">
            <a:extLst>
              <a:ext uri="{FF2B5EF4-FFF2-40B4-BE49-F238E27FC236}">
                <a16:creationId xmlns:a16="http://schemas.microsoft.com/office/drawing/2014/main" id="{B297DAE6-BA0E-4064-BA89-FCD3AE295480}"/>
              </a:ext>
            </a:extLst>
          </p:cNvPr>
          <p:cNvPicPr/>
          <p:nvPr/>
        </p:nvPicPr>
        <p:blipFill rotWithShape="1">
          <a:blip r:embed="rId6" cstate="print">
            <a:extLst>
              <a:ext uri="{28A0092B-C50C-407E-A947-70E740481C1C}">
                <a14:useLocalDpi xmlns:a14="http://schemas.microsoft.com/office/drawing/2010/main" val="0"/>
              </a:ext>
            </a:extLst>
          </a:blip>
          <a:srcRect l="13948" t="4587" r="13505" b="26064"/>
          <a:stretch/>
        </p:blipFill>
        <p:spPr>
          <a:xfrm>
            <a:off x="281610" y="4332616"/>
            <a:ext cx="1607640" cy="1974679"/>
          </a:xfrm>
          <a:prstGeom prst="ellipse">
            <a:avLst/>
          </a:prstGeom>
          <a:ln w="38100">
            <a:solidFill>
              <a:schemeClr val="bg1"/>
            </a:solidFill>
          </a:ln>
        </p:spPr>
      </p:pic>
      <p:sp>
        <p:nvSpPr>
          <p:cNvPr id="17" name="TextBox 16">
            <a:extLst>
              <a:ext uri="{FF2B5EF4-FFF2-40B4-BE49-F238E27FC236}">
                <a16:creationId xmlns:a16="http://schemas.microsoft.com/office/drawing/2014/main" id="{B21EC65D-E21F-5A88-A729-22810D14D76E}"/>
              </a:ext>
            </a:extLst>
          </p:cNvPr>
          <p:cNvSpPr txBox="1"/>
          <p:nvPr/>
        </p:nvSpPr>
        <p:spPr>
          <a:xfrm>
            <a:off x="1387762" y="6251088"/>
            <a:ext cx="6414197" cy="923330"/>
          </a:xfrm>
          <a:prstGeom prst="rect">
            <a:avLst/>
          </a:prstGeom>
          <a:noFill/>
        </p:spPr>
        <p:txBody>
          <a:bodyPr wrap="square" rtlCol="0">
            <a:spAutoFit/>
          </a:bodyPr>
          <a:lstStyle/>
          <a:p>
            <a:pPr algn="ctr"/>
            <a:r>
              <a:rPr lang="en-US" sz="3600" b="1" dirty="0">
                <a:solidFill>
                  <a:schemeClr val="accent1">
                    <a:lumMod val="50000"/>
                  </a:schemeClr>
                </a:solidFill>
                <a:latin typeface="Bradley Hand ITC" panose="03070402050302030203" pitchFamily="66" charset="0"/>
              </a:rPr>
              <a:t>Bridie</a:t>
            </a:r>
            <a:r>
              <a:rPr lang="en-US" sz="3600" dirty="0">
                <a:solidFill>
                  <a:schemeClr val="accent1">
                    <a:lumMod val="50000"/>
                  </a:schemeClr>
                </a:solidFill>
              </a:rPr>
              <a:t> </a:t>
            </a:r>
            <a:r>
              <a:rPr lang="en-US" sz="2400" b="1" dirty="0">
                <a:solidFill>
                  <a:schemeClr val="accent1">
                    <a:lumMod val="50000"/>
                  </a:schemeClr>
                </a:solidFill>
              </a:rPr>
              <a:t>Graduate in  BSc Agri-Bioscience</a:t>
            </a:r>
            <a:r>
              <a:rPr lang="en-US" sz="2400" dirty="0">
                <a:solidFill>
                  <a:schemeClr val="accent1">
                    <a:lumMod val="50000"/>
                  </a:schemeClr>
                </a:solidFill>
              </a:rPr>
              <a:t>  </a:t>
            </a:r>
          </a:p>
          <a:p>
            <a:endParaRPr lang="en-IE" dirty="0">
              <a:solidFill>
                <a:schemeClr val="accent1">
                  <a:lumMod val="50000"/>
                </a:schemeClr>
              </a:solidFill>
            </a:endParaRPr>
          </a:p>
        </p:txBody>
      </p:sp>
    </p:spTree>
    <p:extLst>
      <p:ext uri="{BB962C8B-B14F-4D97-AF65-F5344CB8AC3E}">
        <p14:creationId xmlns:p14="http://schemas.microsoft.com/office/powerpoint/2010/main" val="100953012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E0D9D-5235-6C5E-858D-1DE1631760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31AD7B-F4D7-A51B-AFF3-BA8FF58DF729}"/>
              </a:ext>
            </a:extLst>
          </p:cNvPr>
          <p:cNvSpPr>
            <a:spLocks noGrp="1"/>
          </p:cNvSpPr>
          <p:nvPr>
            <p:ph type="title"/>
          </p:nvPr>
        </p:nvSpPr>
        <p:spPr>
          <a:xfrm>
            <a:off x="0" y="0"/>
            <a:ext cx="9555464" cy="1466848"/>
          </a:xfrm>
        </p:spPr>
        <p:txBody>
          <a:bodyPr/>
          <a:lstStyle/>
          <a:p>
            <a:r>
              <a:rPr lang="en-IE"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Transitions: Prepare guide</a:t>
            </a:r>
          </a:p>
        </p:txBody>
      </p:sp>
      <p:pic>
        <p:nvPicPr>
          <p:cNvPr id="3" name="Content Placeholder 2" descr="The front page of the PREPARE guide with welcome text and table of contents with picture of MTU">
            <a:extLst>
              <a:ext uri="{FF2B5EF4-FFF2-40B4-BE49-F238E27FC236}">
                <a16:creationId xmlns:a16="http://schemas.microsoft.com/office/drawing/2014/main" id="{055BDD68-2560-7867-E171-D2D85FA2F68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89697" y="1172082"/>
            <a:ext cx="10012606" cy="5685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93691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217F3-9F63-F185-4AAB-943F33735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345048-E07C-21A7-D800-90E5EDCF2303}"/>
              </a:ext>
            </a:extLst>
          </p:cNvPr>
          <p:cNvSpPr>
            <a:spLocks noGrp="1"/>
          </p:cNvSpPr>
          <p:nvPr>
            <p:ph type="title"/>
          </p:nvPr>
        </p:nvSpPr>
        <p:spPr>
          <a:xfrm>
            <a:off x="0" y="19298"/>
            <a:ext cx="9555464" cy="1466848"/>
          </a:xfrm>
        </p:spPr>
        <p:txBody>
          <a:bodyPr/>
          <a:lstStyle/>
          <a:p>
            <a:r>
              <a:rPr lang="en-IE"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Transitions – Sensory map</a:t>
            </a:r>
          </a:p>
        </p:txBody>
      </p:sp>
      <p:sp>
        <p:nvSpPr>
          <p:cNvPr id="9" name="Content Placeholder 8">
            <a:extLst>
              <a:ext uri="{FF2B5EF4-FFF2-40B4-BE49-F238E27FC236}">
                <a16:creationId xmlns:a16="http://schemas.microsoft.com/office/drawing/2014/main" id="{019ED5EB-6B0D-29AE-7F91-0C07A108F743}"/>
              </a:ext>
            </a:extLst>
          </p:cNvPr>
          <p:cNvSpPr>
            <a:spLocks noGrp="1"/>
          </p:cNvSpPr>
          <p:nvPr>
            <p:ph idx="1"/>
          </p:nvPr>
        </p:nvSpPr>
        <p:spPr>
          <a:xfrm>
            <a:off x="838202" y="1874521"/>
            <a:ext cx="10515598" cy="4302442"/>
          </a:xfrm>
        </p:spPr>
        <p:txBody>
          <a:bodyPr>
            <a:normAutofit/>
          </a:bodyPr>
          <a:lstStyle/>
          <a:p>
            <a:pPr marL="0" indent="0">
              <a:buNone/>
            </a:pPr>
            <a:br>
              <a:rPr kumimoji="0" lang="en-IE" altLang="en-US" sz="3600" b="0" i="0" u="none" strike="noStrike" cap="none" normalizeH="0" baseline="0" dirty="0">
                <a:ln>
                  <a:noFill/>
                </a:ln>
                <a:solidFill>
                  <a:schemeClr val="accent2">
                    <a:lumMod val="50000"/>
                  </a:schemeClr>
                </a:solidFill>
                <a:effectLst/>
                <a:latin typeface="Arial" panose="020B0604020202020204" pitchFamily="34" charset="0"/>
                <a:ea typeface="Aptos" panose="020B0004020202020204" pitchFamily="34" charset="0"/>
                <a:cs typeface="Arial" panose="020B0604020202020204" pitchFamily="34" charset="0"/>
              </a:rPr>
            </a:br>
            <a:endParaRPr kumimoji="0" lang="en-IE" altLang="en-US" sz="6600" b="0" i="0" u="none" strike="noStrike" cap="none" normalizeH="0" baseline="0" dirty="0">
              <a:ln>
                <a:noFill/>
              </a:ln>
              <a:solidFill>
                <a:schemeClr val="accent2">
                  <a:lumMod val="50000"/>
                </a:schemeClr>
              </a:solidFill>
              <a:effectLst/>
              <a:latin typeface="Arial" panose="020B0604020202020204" pitchFamily="34" charset="0"/>
              <a:cs typeface="Arial" panose="020B0604020202020204" pitchFamily="34" charset="0"/>
            </a:endParaRPr>
          </a:p>
          <a:p>
            <a:endParaRPr lang="en-IE" dirty="0"/>
          </a:p>
        </p:txBody>
      </p:sp>
      <p:pic>
        <p:nvPicPr>
          <p:cNvPr id="7" name="Picture 6">
            <a:extLst>
              <a:ext uri="{FF2B5EF4-FFF2-40B4-BE49-F238E27FC236}">
                <a16:creationId xmlns:a16="http://schemas.microsoft.com/office/drawing/2014/main" id="{914D8248-F882-09D0-5E71-3D93694DE1E8}"/>
              </a:ext>
            </a:extLst>
          </p:cNvPr>
          <p:cNvPicPr>
            <a:picLocks noChangeAspect="1"/>
          </p:cNvPicPr>
          <p:nvPr/>
        </p:nvPicPr>
        <p:blipFill>
          <a:blip r:embed="rId3"/>
          <a:stretch>
            <a:fillRect/>
          </a:stretch>
        </p:blipFill>
        <p:spPr>
          <a:xfrm>
            <a:off x="2011681" y="1097770"/>
            <a:ext cx="8065974" cy="5679629"/>
          </a:xfrm>
          <a:prstGeom prst="rect">
            <a:avLst/>
          </a:prstGeom>
        </p:spPr>
      </p:pic>
    </p:spTree>
    <p:extLst>
      <p:ext uri="{BB962C8B-B14F-4D97-AF65-F5344CB8AC3E}">
        <p14:creationId xmlns:p14="http://schemas.microsoft.com/office/powerpoint/2010/main" val="291646120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0D6AE-9CA1-128E-7206-6760D2CD23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494245-4EA5-E668-C229-A9E8F78901B7}"/>
              </a:ext>
            </a:extLst>
          </p:cNvPr>
          <p:cNvSpPr>
            <a:spLocks noGrp="1"/>
          </p:cNvSpPr>
          <p:nvPr>
            <p:ph type="title"/>
          </p:nvPr>
        </p:nvSpPr>
        <p:spPr>
          <a:xfrm>
            <a:off x="0" y="0"/>
            <a:ext cx="9555464" cy="1466848"/>
          </a:xfrm>
        </p:spPr>
        <p:txBody>
          <a:bodyPr/>
          <a:lstStyle/>
          <a:p>
            <a:r>
              <a:rPr lang="en-IE" dirty="0">
                <a:solidFill>
                  <a:schemeClr val="accent1">
                    <a:lumMod val="50000"/>
                  </a:schemeClr>
                </a:solidFill>
              </a:rPr>
              <a:t>Transitions Initiatives</a:t>
            </a:r>
            <a:endParaRPr lang="en-IE" dirty="0">
              <a:solidFill>
                <a:schemeClr val="accent1">
                  <a:lumMod val="50000"/>
                </a:schemeClr>
              </a:solidFill>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3B8FBA44-2ABE-62D8-68EC-1B9CAB90943E}"/>
              </a:ext>
            </a:extLst>
          </p:cNvPr>
          <p:cNvSpPr>
            <a:spLocks noGrp="1"/>
          </p:cNvSpPr>
          <p:nvPr>
            <p:ph idx="1"/>
          </p:nvPr>
        </p:nvSpPr>
        <p:spPr>
          <a:xfrm>
            <a:off x="336736" y="1277779"/>
            <a:ext cx="7790948" cy="5372402"/>
          </a:xfrm>
        </p:spPr>
        <p:txBody>
          <a:bodyPr>
            <a:noAutofit/>
          </a:bodyPr>
          <a:lstStyle/>
          <a:p>
            <a:pPr marL="0" indent="0">
              <a:buNone/>
            </a:pPr>
            <a:r>
              <a:rPr lang="en-US"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Neuro Divergent Academic Mentoring Project </a:t>
            </a:r>
            <a:r>
              <a:rPr lang="en-US"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Piloted with </a:t>
            </a:r>
            <a:r>
              <a:rPr lang="en-IE"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Dept of Mechanical, Biomedical &amp; Manufacturing Engineering. </a:t>
            </a:r>
          </a:p>
          <a:p>
            <a:pPr marL="0" indent="0">
              <a:buNone/>
            </a:pPr>
            <a:r>
              <a:rPr lang="en-IE"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Now expanded to Physical Sciences and other departments.</a:t>
            </a:r>
          </a:p>
          <a:p>
            <a:pPr marL="0" indent="0">
              <a:buNone/>
            </a:pPr>
            <a:r>
              <a:rPr lang="en-IE"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Communication and sensory awareness workshops for MTU staff/department.</a:t>
            </a:r>
          </a:p>
          <a:p>
            <a:pPr marL="0" indent="0">
              <a:lnSpc>
                <a:spcPct val="100000"/>
              </a:lnSpc>
              <a:buNone/>
            </a:pPr>
            <a:r>
              <a:rPr lang="en-IE"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Julie O’Donovan - </a:t>
            </a:r>
            <a:r>
              <a:rPr lang="en-IE" altLang="en-US"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Disability Transition Programme Co-ordinator</a:t>
            </a:r>
            <a:endParaRPr lang="en-IE"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descr="A picture of Hugh O Donnell and Julie O Donovan by a banner for the EFYE conference">
            <a:extLst>
              <a:ext uri="{FF2B5EF4-FFF2-40B4-BE49-F238E27FC236}">
                <a16:creationId xmlns:a16="http://schemas.microsoft.com/office/drawing/2014/main" id="{A34F589D-4359-E1C2-8F1E-4E9334CA2B63}"/>
              </a:ext>
            </a:extLst>
          </p:cNvPr>
          <p:cNvPicPr>
            <a:picLocks noChangeAspect="1"/>
          </p:cNvPicPr>
          <p:nvPr/>
        </p:nvPicPr>
        <p:blipFill>
          <a:blip r:embed="rId3"/>
          <a:stretch>
            <a:fillRect/>
          </a:stretch>
        </p:blipFill>
        <p:spPr>
          <a:xfrm>
            <a:off x="8127684" y="1015336"/>
            <a:ext cx="3914121" cy="5634845"/>
          </a:xfrm>
          <a:prstGeom prst="rect">
            <a:avLst/>
          </a:prstGeom>
        </p:spPr>
      </p:pic>
    </p:spTree>
    <p:extLst>
      <p:ext uri="{BB962C8B-B14F-4D97-AF65-F5344CB8AC3E}">
        <p14:creationId xmlns:p14="http://schemas.microsoft.com/office/powerpoint/2010/main" val="2390528404"/>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E4436-DECF-4724-83D0-75BCA8A5F6B2}"/>
              </a:ext>
            </a:extLst>
          </p:cNvPr>
          <p:cNvSpPr>
            <a:spLocks noGrp="1"/>
          </p:cNvSpPr>
          <p:nvPr>
            <p:ph type="title"/>
          </p:nvPr>
        </p:nvSpPr>
        <p:spPr>
          <a:xfrm>
            <a:off x="277449" y="194696"/>
            <a:ext cx="10515001" cy="962281"/>
          </a:xfrm>
        </p:spPr>
        <p:txBody>
          <a:bodyPr/>
          <a:lstStyle/>
          <a:p>
            <a:r>
              <a:rPr lang="en-IE" dirty="0">
                <a:solidFill>
                  <a:schemeClr val="accent1">
                    <a:lumMod val="50000"/>
                  </a:schemeClr>
                </a:solidFill>
              </a:rPr>
              <a:t>Universal Design for Learning (UDL) </a:t>
            </a:r>
          </a:p>
        </p:txBody>
      </p:sp>
      <p:pic>
        <p:nvPicPr>
          <p:cNvPr id="4" name="Content Placeholder 3" descr="A group of people standing around a pyramid&#10;On the left side it says moving from the bottom to the top for each tier of the pyramid:&#10;Level 1 Universal Design for the majority of students&#10;Level 2 Students with similar needs&#10;Level 3 Individual accommodation&#10;Level 4 Personal assistant&#10;&#10;On the right side there is a vertical line with arrows on both end at the bottom it says &quot;General&quot; and at the top it says &quot;Special&quot;.">
            <a:extLst>
              <a:ext uri="{FF2B5EF4-FFF2-40B4-BE49-F238E27FC236}">
                <a16:creationId xmlns:a16="http://schemas.microsoft.com/office/drawing/2014/main" id="{8D223DBB-7A60-41E6-9509-258A7D961E3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277448" y="1182404"/>
            <a:ext cx="7876995" cy="525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descr="Disability Support Service (and other student supports)&#10;">
            <a:extLst>
              <a:ext uri="{FF2B5EF4-FFF2-40B4-BE49-F238E27FC236}">
                <a16:creationId xmlns:a16="http://schemas.microsoft.com/office/drawing/2014/main" id="{93750D64-0A55-4C45-B61C-71DA5C6D88DA}"/>
              </a:ext>
            </a:extLst>
          </p:cNvPr>
          <p:cNvSpPr/>
          <p:nvPr/>
        </p:nvSpPr>
        <p:spPr>
          <a:xfrm>
            <a:off x="8590004" y="1156977"/>
            <a:ext cx="3368677" cy="2008617"/>
          </a:xfrm>
          <a:prstGeom prst="rect">
            <a:avLst/>
          </a:prstGeom>
          <a:solidFill>
            <a:schemeClr val="accent5">
              <a:lumMod val="20000"/>
              <a:lumOff val="80000"/>
            </a:schemeClr>
          </a:solidFill>
          <a:ln w="31750">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Disability Support Service (and other student supports)</a:t>
            </a:r>
            <a:endParaRPr lang="en-IE" sz="2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Rectangle 5" descr="MTU">
            <a:extLst>
              <a:ext uri="{FF2B5EF4-FFF2-40B4-BE49-F238E27FC236}">
                <a16:creationId xmlns:a16="http://schemas.microsoft.com/office/drawing/2014/main" id="{AB28F69A-D62D-46DE-8B14-3BC3B638FC26}"/>
              </a:ext>
            </a:extLst>
          </p:cNvPr>
          <p:cNvSpPr/>
          <p:nvPr/>
        </p:nvSpPr>
        <p:spPr>
          <a:xfrm>
            <a:off x="8591839" y="3463447"/>
            <a:ext cx="3322712" cy="1323419"/>
          </a:xfrm>
          <a:prstGeom prst="rect">
            <a:avLst/>
          </a:prstGeom>
          <a:solidFill>
            <a:schemeClr val="accent2">
              <a:lumMod val="20000"/>
              <a:lumOff val="80000"/>
            </a:schemeClr>
          </a:solidFill>
          <a:ln w="22225">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4800" dirty="0"/>
          </a:p>
          <a:p>
            <a:pPr algn="ctr"/>
            <a:r>
              <a:rPr lang="en-US" sz="36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MTU</a:t>
            </a:r>
            <a:r>
              <a:rPr lang="en-US" sz="4800" dirty="0"/>
              <a:t> </a:t>
            </a:r>
          </a:p>
          <a:p>
            <a:pPr algn="ctr"/>
            <a:endParaRPr lang="en-IE" sz="4800" dirty="0"/>
          </a:p>
        </p:txBody>
      </p:sp>
      <p:sp>
        <p:nvSpPr>
          <p:cNvPr id="8" name="Arrow: Right 7">
            <a:extLst>
              <a:ext uri="{FF2B5EF4-FFF2-40B4-BE49-F238E27FC236}">
                <a16:creationId xmlns:a16="http://schemas.microsoft.com/office/drawing/2014/main" id="{293443F5-FC2D-4BF4-AC36-53E7707B319E}"/>
              </a:ext>
            </a:extLst>
          </p:cNvPr>
          <p:cNvSpPr/>
          <p:nvPr/>
        </p:nvSpPr>
        <p:spPr>
          <a:xfrm>
            <a:off x="6237147" y="2066941"/>
            <a:ext cx="2352857" cy="884882"/>
          </a:xfrm>
          <a:prstGeom prst="rightArrow">
            <a:avLst/>
          </a:prstGeom>
          <a:solidFill>
            <a:srgbClr val="FFFF00"/>
          </a:solidFill>
          <a:ln w="635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Arrow: Right 8">
            <a:extLst>
              <a:ext uri="{FF2B5EF4-FFF2-40B4-BE49-F238E27FC236}">
                <a16:creationId xmlns:a16="http://schemas.microsoft.com/office/drawing/2014/main" id="{7FCE6371-ACE5-40C3-9659-6792D6DD7258}"/>
              </a:ext>
            </a:extLst>
          </p:cNvPr>
          <p:cNvSpPr/>
          <p:nvPr/>
        </p:nvSpPr>
        <p:spPr>
          <a:xfrm>
            <a:off x="6816348" y="3601813"/>
            <a:ext cx="1992818" cy="884882"/>
          </a:xfrm>
          <a:prstGeom prst="rightArrow">
            <a:avLst/>
          </a:prstGeom>
          <a:solidFill>
            <a:srgbClr val="FFFF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TextBox 9">
            <a:extLst>
              <a:ext uri="{FF2B5EF4-FFF2-40B4-BE49-F238E27FC236}">
                <a16:creationId xmlns:a16="http://schemas.microsoft.com/office/drawing/2014/main" id="{7CB0027F-1DD6-47D1-97A2-0DA9B2B7062B}"/>
              </a:ext>
            </a:extLst>
          </p:cNvPr>
          <p:cNvSpPr txBox="1"/>
          <p:nvPr/>
        </p:nvSpPr>
        <p:spPr>
          <a:xfrm>
            <a:off x="33452" y="6429272"/>
            <a:ext cx="12125096" cy="461665"/>
          </a:xfrm>
          <a:prstGeom prst="rect">
            <a:avLst/>
          </a:prstGeom>
          <a:noFill/>
        </p:spPr>
        <p:txBody>
          <a:bodyPr wrap="square">
            <a:spAutoFit/>
          </a:bodyPr>
          <a:lstStyle/>
          <a:p>
            <a:r>
              <a:rPr lang="en-IE"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AHEA</a:t>
            </a:r>
            <a:r>
              <a:rPr lang="en-IE" altLang="en-US"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D/DAWN - </a:t>
            </a:r>
            <a:r>
              <a:rPr lang="en-IE"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UDL and the Continuum of Supports (</a:t>
            </a:r>
            <a:r>
              <a:rPr lang="en-IE" altLang="en-US"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2019): www.ahead.ie/udl-pyramid</a:t>
            </a:r>
            <a:endParaRPr lang="en-IE"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79277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0451D-8A2E-C2B3-8CA8-1EC2CB1245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4BD6CC-86DA-5C8B-2DDA-09767D955CA3}"/>
              </a:ext>
            </a:extLst>
          </p:cNvPr>
          <p:cNvSpPr>
            <a:spLocks noGrp="1"/>
          </p:cNvSpPr>
          <p:nvPr>
            <p:ph type="title"/>
          </p:nvPr>
        </p:nvSpPr>
        <p:spPr/>
        <p:txBody>
          <a:bodyPr/>
          <a:lstStyle/>
          <a:p>
            <a:r>
              <a:rPr lang="en-US" dirty="0">
                <a:solidFill>
                  <a:schemeClr val="accent1">
                    <a:lumMod val="50000"/>
                  </a:schemeClr>
                </a:solidFill>
              </a:rPr>
              <a:t>Inclusive MTU</a:t>
            </a:r>
          </a:p>
        </p:txBody>
      </p:sp>
      <p:sp>
        <p:nvSpPr>
          <p:cNvPr id="3" name="Content Placeholder 2">
            <a:extLst>
              <a:ext uri="{FF2B5EF4-FFF2-40B4-BE49-F238E27FC236}">
                <a16:creationId xmlns:a16="http://schemas.microsoft.com/office/drawing/2014/main" id="{13B02645-21AF-C080-C0BD-8B696695F32D}"/>
              </a:ext>
            </a:extLst>
          </p:cNvPr>
          <p:cNvSpPr>
            <a:spLocks noGrp="1"/>
          </p:cNvSpPr>
          <p:nvPr>
            <p:ph idx="1"/>
          </p:nvPr>
        </p:nvSpPr>
        <p:spPr>
          <a:xfrm>
            <a:off x="0" y="809798"/>
            <a:ext cx="6289964" cy="6048199"/>
          </a:xfrm>
        </p:spPr>
        <p:txBody>
          <a:bodyPr>
            <a:noAutofit/>
          </a:bodyPr>
          <a:lstStyle/>
          <a:p>
            <a:pPr marL="285750" indent="-285750">
              <a:buFont typeface="Arial" pitchFamily="34" charset="0"/>
              <a:buChar char="•"/>
            </a:pPr>
            <a:endParaRPr lang="en-IE" sz="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Inclusive Curriculum framework</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Student Engagement</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EDI/Student’s Unions initiatives</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Mental Health /UDL frameworks</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PATH 4 initiatives for students </a:t>
            </a:r>
          </a:p>
          <a:p>
            <a:pPr marL="0" indent="0">
              <a:buNone/>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with intellectual disabilities </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Accessible buildings /MTU arena</a:t>
            </a:r>
          </a:p>
          <a:p>
            <a:pPr>
              <a:buFont typeface="Wingdings" panose="05000000000000000000" pitchFamily="2" charset="2"/>
              <a:buChar char="ü"/>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Technology Enhanced Learning</a:t>
            </a:r>
          </a:p>
          <a:p>
            <a:pPr marL="285750" indent="-285750">
              <a:buFont typeface="Arial" pitchFamily="34" charset="0"/>
              <a:buChar char="•"/>
            </a:pPr>
            <a:endParaRPr lang="en-IE"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7" name="Picture 4" descr="MTU EDI Manager, Siobhán Kangataran, with MTU President, Professor Maggie Cusack at the MTU Athena SWAN Bronze Award Event">
            <a:extLst>
              <a:ext uri="{FF2B5EF4-FFF2-40B4-BE49-F238E27FC236}">
                <a16:creationId xmlns:a16="http://schemas.microsoft.com/office/drawing/2014/main" id="{E083B39E-9EF4-A20F-A801-E0BC1D8A4BB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6314"/>
          <a:stretch>
            <a:fillRect/>
          </a:stretch>
        </p:blipFill>
        <p:spPr bwMode="auto">
          <a:xfrm>
            <a:off x="9021003" y="927389"/>
            <a:ext cx="3040453" cy="2425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of the Cork School of Music ensemble members and the Lord Mayor">
            <a:extLst>
              <a:ext uri="{FF2B5EF4-FFF2-40B4-BE49-F238E27FC236}">
                <a16:creationId xmlns:a16="http://schemas.microsoft.com/office/drawing/2014/main" id="{B230E7F6-3C15-1370-750D-2F4343DB57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9027" y="3240058"/>
            <a:ext cx="6252429" cy="3078479"/>
          </a:xfrm>
          <a:prstGeom prst="rect">
            <a:avLst/>
          </a:prstGeom>
        </p:spPr>
      </p:pic>
      <p:pic>
        <p:nvPicPr>
          <p:cNvPr id="11" name="Picture 10" descr="An image of a graduation cap made up of multi coloured people">
            <a:extLst>
              <a:ext uri="{FF2B5EF4-FFF2-40B4-BE49-F238E27FC236}">
                <a16:creationId xmlns:a16="http://schemas.microsoft.com/office/drawing/2014/main" id="{DCB3279D-E69C-7DF8-DA99-62B4819BF5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1492" y="927389"/>
            <a:ext cx="3380055" cy="2312669"/>
          </a:xfrm>
          <a:prstGeom prst="rect">
            <a:avLst/>
          </a:prstGeom>
        </p:spPr>
      </p:pic>
    </p:spTree>
    <p:extLst>
      <p:ext uri="{BB962C8B-B14F-4D97-AF65-F5344CB8AC3E}">
        <p14:creationId xmlns:p14="http://schemas.microsoft.com/office/powerpoint/2010/main" val="2643650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DC5F3-9BEE-4AE4-AC36-136F20BCC212}"/>
              </a:ext>
            </a:extLst>
          </p:cNvPr>
          <p:cNvSpPr>
            <a:spLocks noGrp="1"/>
          </p:cNvSpPr>
          <p:nvPr>
            <p:ph type="title"/>
          </p:nvPr>
        </p:nvSpPr>
        <p:spPr>
          <a:xfrm>
            <a:off x="318407" y="2"/>
            <a:ext cx="9457243" cy="1466848"/>
          </a:xfrm>
        </p:spPr>
        <p:txBody>
          <a:bodyPr>
            <a:normAutofit/>
          </a:bodyPr>
          <a:lstStyle/>
          <a:p>
            <a:r>
              <a:rPr lang="en-CA"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Access Service</a:t>
            </a:r>
            <a:endParaRPr lang="en-GB" dirty="0">
              <a:solidFill>
                <a:schemeClr val="tx2"/>
              </a:solidFill>
            </a:endParaRPr>
          </a:p>
        </p:txBody>
      </p:sp>
      <p:sp>
        <p:nvSpPr>
          <p:cNvPr id="3" name="Content Placeholder 2" descr="The Access Service is committed to: &#10;&#10;    widening participation, &#10;&#10;    increasing access, and &#10;&#10;   supporting positive educational   &#10;      outcomes &#10;&#10;     for under-represented groups in   &#10;     higher education.&#10;">
            <a:extLst>
              <a:ext uri="{FF2B5EF4-FFF2-40B4-BE49-F238E27FC236}">
                <a16:creationId xmlns:a16="http://schemas.microsoft.com/office/drawing/2014/main" id="{4DD90ADE-3564-43A4-9D3E-ECAF1F4BDE5E}"/>
              </a:ext>
            </a:extLst>
          </p:cNvPr>
          <p:cNvSpPr>
            <a:spLocks noGrp="1"/>
          </p:cNvSpPr>
          <p:nvPr>
            <p:ph idx="1"/>
          </p:nvPr>
        </p:nvSpPr>
        <p:spPr>
          <a:xfrm>
            <a:off x="318409" y="1251857"/>
            <a:ext cx="7040412" cy="5461177"/>
          </a:xfrm>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a:buClr>
                <a:srgbClr val="0070C0"/>
              </a:buClr>
            </a:pPr>
            <a:endParaRPr lang="en-US" sz="2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2600" b="0" i="0" u="none" strike="noStrike" kern="1200" cap="none" spc="0" normalizeH="0" baseline="0" noProof="0" dirty="0">
              <a:ln>
                <a:noFill/>
              </a:ln>
              <a:solidFill>
                <a:srgbClr val="284F8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6" name="Content Placeholder 2">
            <a:extLst>
              <a:ext uri="{FF2B5EF4-FFF2-40B4-BE49-F238E27FC236}">
                <a16:creationId xmlns:a16="http://schemas.microsoft.com/office/drawing/2014/main" id="{14936493-D2E1-43AB-8D6A-3DF263835945}"/>
              </a:ext>
            </a:extLst>
          </p:cNvPr>
          <p:cNvSpPr txBox="1">
            <a:spLocks/>
          </p:cNvSpPr>
          <p:nvPr/>
        </p:nvSpPr>
        <p:spPr>
          <a:xfrm>
            <a:off x="470809" y="1404257"/>
            <a:ext cx="6494820" cy="5461177"/>
          </a:xfrm>
          <a:prstGeom prst="rect">
            <a:avLst/>
          </a:prstGeom>
        </p:spPr>
        <p:txBody>
          <a:bodyPr vert="horz" lIns="91440" tIns="45720" rIns="91440" bIns="45720" rtlCol="0">
            <a:noAutofit/>
          </a:bodyPr>
          <a:lstStyle>
            <a:lvl1pPr marL="228594" indent="-228594" algn="l" defTabSz="914377" rtl="0" eaLnBrk="1" latinLnBrk="0" hangingPunct="1">
              <a:lnSpc>
                <a:spcPct val="150000"/>
              </a:lnSpc>
              <a:spcBef>
                <a:spcPts val="600"/>
              </a:spcBef>
              <a:buFont typeface="Arial" panose="020B0604020202020204" pitchFamily="34" charset="0"/>
              <a:buChar char="•"/>
              <a:defRPr sz="32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150000"/>
              </a:lnSpc>
              <a:spcBef>
                <a:spcPts val="500"/>
              </a:spcBef>
              <a:buFont typeface="Arial" panose="020B0604020202020204" pitchFamily="34" charset="0"/>
              <a:buChar char="•"/>
              <a:defRPr sz="3000" b="0" i="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150000"/>
              </a:lnSpc>
              <a:spcBef>
                <a:spcPts val="500"/>
              </a:spcBef>
              <a:buFont typeface="Arial" panose="020B0604020202020204" pitchFamily="34" charset="0"/>
              <a:buChar char="•"/>
              <a:defRPr sz="2600" b="0" i="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15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15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400">
              <a:lnSpc>
                <a:spcPct val="100000"/>
              </a:lnSpc>
              <a:spcBef>
                <a:spcPts val="0"/>
              </a:spcBef>
              <a:buFontTx/>
              <a:buNone/>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The Access Service is committed to: </a:t>
            </a:r>
          </a:p>
          <a:p>
            <a:pPr marL="0" indent="0" defTabSz="914400">
              <a:lnSpc>
                <a:spcPct val="100000"/>
              </a:lnSpc>
              <a:spcBef>
                <a:spcPts val="0"/>
              </a:spcBef>
              <a:buFontTx/>
              <a:buNone/>
              <a:defRPr/>
            </a:pPr>
            <a:endPar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defTabSz="914400">
              <a:lnSpc>
                <a:spcPct val="100000"/>
              </a:lnSpc>
              <a:spcBef>
                <a:spcPts val="0"/>
              </a:spcBef>
              <a:buFont typeface="Wingdings" panose="05000000000000000000" pitchFamily="2" charset="2"/>
              <a:buChar char="ü"/>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widening participation, </a:t>
            </a:r>
          </a:p>
          <a:p>
            <a:pPr defTabSz="914400">
              <a:lnSpc>
                <a:spcPct val="100000"/>
              </a:lnSpc>
              <a:spcBef>
                <a:spcPts val="0"/>
              </a:spcBef>
              <a:buFont typeface="Wingdings" panose="05000000000000000000" pitchFamily="2" charset="2"/>
              <a:buChar char="ü"/>
              <a:defRPr/>
            </a:pPr>
            <a:endPar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defTabSz="914400">
              <a:lnSpc>
                <a:spcPct val="100000"/>
              </a:lnSpc>
              <a:spcBef>
                <a:spcPts val="0"/>
              </a:spcBef>
              <a:buFont typeface="Wingdings" panose="05000000000000000000" pitchFamily="2" charset="2"/>
              <a:buChar char="ü"/>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increasing access, and </a:t>
            </a:r>
          </a:p>
          <a:p>
            <a:pPr defTabSz="914400">
              <a:lnSpc>
                <a:spcPct val="100000"/>
              </a:lnSpc>
              <a:spcBef>
                <a:spcPts val="0"/>
              </a:spcBef>
              <a:buFont typeface="Wingdings" panose="05000000000000000000" pitchFamily="2" charset="2"/>
              <a:buChar char="ü"/>
              <a:defRPr/>
            </a:pPr>
            <a:endPar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defTabSz="914400">
              <a:lnSpc>
                <a:spcPct val="100000"/>
              </a:lnSpc>
              <a:spcBef>
                <a:spcPts val="0"/>
              </a:spcBef>
              <a:buFont typeface="Wingdings" panose="05000000000000000000" pitchFamily="2" charset="2"/>
              <a:buChar char="ü"/>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supporting positive educational   </a:t>
            </a:r>
          </a:p>
          <a:p>
            <a:pPr marL="0" indent="0" defTabSz="914400">
              <a:lnSpc>
                <a:spcPct val="100000"/>
              </a:lnSpc>
              <a:spcBef>
                <a:spcPts val="0"/>
              </a:spcBef>
              <a:buNone/>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outcomes </a:t>
            </a:r>
          </a:p>
          <a:p>
            <a:pPr defTabSz="914400">
              <a:lnSpc>
                <a:spcPct val="100000"/>
              </a:lnSpc>
              <a:spcBef>
                <a:spcPts val="0"/>
              </a:spcBef>
              <a:buFont typeface="Wingdings" panose="05000000000000000000" pitchFamily="2" charset="2"/>
              <a:buChar char="ü"/>
              <a:defRPr/>
            </a:pPr>
            <a:endParaRPr lang="en-US" sz="10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marL="0" indent="0" defTabSz="914400">
              <a:lnSpc>
                <a:spcPct val="100000"/>
              </a:lnSpc>
              <a:spcBef>
                <a:spcPts val="0"/>
              </a:spcBef>
              <a:buFontTx/>
              <a:buNone/>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for under-represented groups in   </a:t>
            </a:r>
          </a:p>
          <a:p>
            <a:pPr marL="0" indent="0" defTabSz="914400">
              <a:lnSpc>
                <a:spcPct val="100000"/>
              </a:lnSpc>
              <a:spcBef>
                <a:spcPts val="0"/>
              </a:spcBef>
              <a:buFontTx/>
              <a:buNone/>
              <a:defRPr/>
            </a:pP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higher education.</a:t>
            </a:r>
          </a:p>
          <a:p>
            <a:pPr marL="0" indent="0" defTabSz="914400">
              <a:lnSpc>
                <a:spcPct val="100000"/>
              </a:lnSpc>
              <a:spcBef>
                <a:spcPts val="0"/>
              </a:spcBef>
              <a:buFontTx/>
              <a:buNone/>
              <a:defRPr/>
            </a:pPr>
            <a:endParaRPr lang="en-US" sz="20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10" name="Picture 9" descr="Cover of the National Access Plan">
            <a:extLst>
              <a:ext uri="{FF2B5EF4-FFF2-40B4-BE49-F238E27FC236}">
                <a16:creationId xmlns:a16="http://schemas.microsoft.com/office/drawing/2014/main" id="{310A8180-AEC8-496E-948F-8AB3022E715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37668" y="4070279"/>
            <a:ext cx="1881612" cy="2659084"/>
          </a:xfrm>
          <a:prstGeom prst="rect">
            <a:avLst/>
          </a:prstGeom>
        </p:spPr>
      </p:pic>
      <p:pic>
        <p:nvPicPr>
          <p:cNvPr id="4" name="Picture 3" descr="A collage of photos of Access staff members and students at different events">
            <a:extLst>
              <a:ext uri="{FF2B5EF4-FFF2-40B4-BE49-F238E27FC236}">
                <a16:creationId xmlns:a16="http://schemas.microsoft.com/office/drawing/2014/main" id="{55DF60F6-C7AD-02F2-D9C8-124638E4CA2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114899" y="921702"/>
            <a:ext cx="4946073" cy="3060743"/>
          </a:xfrm>
          <a:prstGeom prst="rect">
            <a:avLst/>
          </a:prstGeom>
        </p:spPr>
      </p:pic>
      <p:pic>
        <p:nvPicPr>
          <p:cNvPr id="11" name="Picture 10" descr="Cover of the MTU's Strategic Vision document with three students walking and smiling">
            <a:extLst>
              <a:ext uri="{FF2B5EF4-FFF2-40B4-BE49-F238E27FC236}">
                <a16:creationId xmlns:a16="http://schemas.microsoft.com/office/drawing/2014/main" id="{57707DAD-D9D0-2F8E-DBC0-7520CA806AC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77949" y="4070278"/>
            <a:ext cx="1978572" cy="2554923"/>
          </a:xfrm>
          <a:prstGeom prst="rect">
            <a:avLst/>
          </a:prstGeom>
        </p:spPr>
      </p:pic>
    </p:spTree>
    <p:extLst>
      <p:ext uri="{BB962C8B-B14F-4D97-AF65-F5344CB8AC3E}">
        <p14:creationId xmlns:p14="http://schemas.microsoft.com/office/powerpoint/2010/main" val="3348837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5AFEB-88DE-AC44-8F09-D5B064443BB7}"/>
              </a:ext>
            </a:extLst>
          </p:cNvPr>
          <p:cNvSpPr>
            <a:spLocks noGrp="1"/>
          </p:cNvSpPr>
          <p:nvPr>
            <p:ph type="title"/>
          </p:nvPr>
        </p:nvSpPr>
        <p:spPr/>
        <p:txBody>
          <a:bodyPr/>
          <a:lstStyle/>
          <a:p>
            <a:r>
              <a:rPr lang="en-US" dirty="0">
                <a:solidFill>
                  <a:schemeClr val="accent1">
                    <a:lumMod val="50000"/>
                  </a:schemeClr>
                </a:solidFill>
              </a:rPr>
              <a:t>Disability Support Service (DSS)</a:t>
            </a:r>
          </a:p>
        </p:txBody>
      </p:sp>
      <p:sp>
        <p:nvSpPr>
          <p:cNvPr id="3" name="Content Placeholder 2">
            <a:extLst>
              <a:ext uri="{FF2B5EF4-FFF2-40B4-BE49-F238E27FC236}">
                <a16:creationId xmlns:a16="http://schemas.microsoft.com/office/drawing/2014/main" id="{2B25DE72-C0F8-024C-A711-E91C91686D35}"/>
              </a:ext>
            </a:extLst>
          </p:cNvPr>
          <p:cNvSpPr>
            <a:spLocks noGrp="1"/>
          </p:cNvSpPr>
          <p:nvPr>
            <p:ph idx="1"/>
          </p:nvPr>
        </p:nvSpPr>
        <p:spPr>
          <a:xfrm>
            <a:off x="558711" y="4114800"/>
            <a:ext cx="11633289" cy="2020683"/>
          </a:xfrm>
        </p:spPr>
        <p:txBody>
          <a:bodyPr>
            <a:noAutofit/>
          </a:bodyPr>
          <a:lstStyle/>
          <a:p>
            <a:pPr marL="0" indent="0">
              <a:buNone/>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Our aim is to support the participation of students with disabilities including those </a:t>
            </a: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requiring reasonable accommodations. </a:t>
            </a:r>
          </a:p>
          <a:p>
            <a:pPr marL="0" indent="0">
              <a:buNone/>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We are supported by t</a:t>
            </a: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he Fund for Students with Disabilities.</a:t>
            </a:r>
            <a:endPar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descr="A cartoon of MTU circular courtyard with people standing or sitting in wheelchairs in different areas of the courtyard">
            <a:extLst>
              <a:ext uri="{FF2B5EF4-FFF2-40B4-BE49-F238E27FC236}">
                <a16:creationId xmlns:a16="http://schemas.microsoft.com/office/drawing/2014/main" id="{FE22C108-B780-42D1-8488-CA4A023083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7674" y="1247557"/>
            <a:ext cx="7288568" cy="2867243"/>
          </a:xfrm>
          <a:prstGeom prst="rect">
            <a:avLst/>
          </a:prstGeom>
        </p:spPr>
      </p:pic>
      <p:pic>
        <p:nvPicPr>
          <p:cNvPr id="5" name="Picture 4">
            <a:extLst>
              <a:ext uri="{FF2B5EF4-FFF2-40B4-BE49-F238E27FC236}">
                <a16:creationId xmlns:a16="http://schemas.microsoft.com/office/drawing/2014/main" id="{BE3DF0FF-4F64-CC8E-792C-38B492DFEEE0}"/>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2137" y="6212745"/>
            <a:ext cx="3463864" cy="632821"/>
          </a:xfrm>
          <a:prstGeom prst="rect">
            <a:avLst/>
          </a:prstGeom>
        </p:spPr>
      </p:pic>
      <p:pic>
        <p:nvPicPr>
          <p:cNvPr id="9" name="Picture 8">
            <a:extLst>
              <a:ext uri="{FF2B5EF4-FFF2-40B4-BE49-F238E27FC236}">
                <a16:creationId xmlns:a16="http://schemas.microsoft.com/office/drawing/2014/main" id="{6611DB7E-30C8-DCCA-A8F9-00AEC5330FC5}"/>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36327" y="6187817"/>
            <a:ext cx="2759100" cy="632821"/>
          </a:xfrm>
          <a:prstGeom prst="rect">
            <a:avLst/>
          </a:prstGeom>
        </p:spPr>
      </p:pic>
    </p:spTree>
    <p:extLst>
      <p:ext uri="{BB962C8B-B14F-4D97-AF65-F5344CB8AC3E}">
        <p14:creationId xmlns:p14="http://schemas.microsoft.com/office/powerpoint/2010/main" val="3312083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827" y="1236156"/>
            <a:ext cx="8213949" cy="5093061"/>
          </a:xfrm>
          <a:prstGeom prst="rect">
            <a:avLst/>
          </a:prstGeom>
          <a:noFill/>
        </p:spPr>
        <p:txBody>
          <a:bodyPr wrap="square" lIns="91440" tIns="45720" rIns="91440" bIns="45720" rtlCol="0" anchor="t">
            <a:spAutoFit/>
          </a:bodyPr>
          <a:lstStyle/>
          <a:p>
            <a:pPr>
              <a:lnSpc>
                <a:spcPct val="150000"/>
              </a:lnSpc>
              <a:spcBef>
                <a:spcPts val="200"/>
              </a:spcBef>
              <a:defRPr/>
            </a:pPr>
            <a:r>
              <a:rPr lang="en-GB" sz="2800" dirty="0">
                <a:solidFill>
                  <a:schemeClr val="tx2"/>
                </a:solidFill>
                <a:latin typeface="Tahoma" panose="020B0604030504040204" pitchFamily="34" charset="0"/>
                <a:ea typeface="Tahoma" panose="020B0604030504040204" pitchFamily="34" charset="0"/>
                <a:cs typeface="Tahoma" panose="020B0604030504040204" pitchFamily="34" charset="0"/>
              </a:rPr>
              <a:t>DARE eligible Leaving Certificate students are considered for a reduced points CAO place.</a:t>
            </a:r>
          </a:p>
          <a:p>
            <a:pPr>
              <a:lnSpc>
                <a:spcPct val="150000"/>
              </a:lnSpc>
              <a:spcBef>
                <a:spcPts val="200"/>
              </a:spcBef>
              <a:defRPr/>
            </a:pPr>
            <a:endParaRPr kumimoji="0" lang="en-GB" sz="1000" b="1"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endParaRPr>
          </a:p>
          <a:p>
            <a:pPr>
              <a:lnSpc>
                <a:spcPct val="150000"/>
              </a:lnSpc>
              <a:spcBef>
                <a:spcPts val="200"/>
              </a:spcBef>
              <a:defRPr/>
            </a:pPr>
            <a:r>
              <a:rPr kumimoji="0" lang="en-GB" sz="2800" b="1"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rPr>
              <a:t>DARE Handbook and forms: </a:t>
            </a:r>
            <a:endParaRPr lang="en-GB" sz="2800" b="1" dirty="0">
              <a:solidFill>
                <a:srgbClr val="4472C4">
                  <a:lumMod val="50000"/>
                </a:srgb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a:lnSpc>
                <a:spcPct val="150000"/>
              </a:lnSpc>
              <a:spcBef>
                <a:spcPts val="200"/>
              </a:spcBef>
              <a:spcAft>
                <a:spcPts val="0"/>
              </a:spcAft>
              <a:buClrTx/>
              <a:buSzTx/>
              <a:buFontTx/>
              <a:buNone/>
              <a:tabLst/>
              <a:defRPr/>
            </a:pPr>
            <a:r>
              <a:rPr kumimoji="0" lang="en-IE" sz="2800"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rPr>
              <a:t>www.accesscollege.ie/dare  </a:t>
            </a:r>
          </a:p>
          <a:p>
            <a:pPr marL="0" marR="0" lvl="0" indent="0" algn="l" defTabSz="914400">
              <a:lnSpc>
                <a:spcPct val="150000"/>
              </a:lnSpc>
              <a:spcBef>
                <a:spcPts val="200"/>
              </a:spcBef>
              <a:spcAft>
                <a:spcPts val="0"/>
              </a:spcAft>
              <a:buClrTx/>
              <a:buSzTx/>
              <a:buFontTx/>
              <a:buNone/>
              <a:tabLst/>
              <a:defRPr/>
            </a:pPr>
            <a:endParaRPr kumimoji="0" lang="en-IE" sz="1000"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endParaRPr>
          </a:p>
          <a:p>
            <a:pPr>
              <a:lnSpc>
                <a:spcPct val="150000"/>
              </a:lnSpc>
              <a:spcBef>
                <a:spcPct val="0"/>
              </a:spcBef>
              <a:defRPr/>
            </a:pPr>
            <a:r>
              <a:rPr lang="en-US" sz="2800" b="1" dirty="0">
                <a:solidFill>
                  <a:srgbClr val="4472C4">
                    <a:lumMod val="50000"/>
                  </a:srgbClr>
                </a:solidFill>
                <a:latin typeface="Tahoma" panose="020B0604030504040204" pitchFamily="34" charset="0"/>
                <a:ea typeface="Tahoma" panose="020B0604030504040204" pitchFamily="34" charset="0"/>
                <a:cs typeface="Tahoma" panose="020B0604030504040204" pitchFamily="34" charset="0"/>
              </a:rPr>
              <a:t>MTU web: 	  </a:t>
            </a: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www.mtu.ie/access/dare</a:t>
            </a:r>
            <a:r>
              <a:rPr lang="en-US" sz="2800" dirty="0">
                <a:latin typeface="Tahoma" panose="020B0604030504040204" pitchFamily="34" charset="0"/>
                <a:ea typeface="Tahoma" panose="020B0604030504040204" pitchFamily="34" charset="0"/>
                <a:cs typeface="Tahoma" panose="020B0604030504040204" pitchFamily="34" charset="0"/>
              </a:rPr>
              <a:t> </a:t>
            </a:r>
            <a:endParaRPr 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nSpc>
                <a:spcPct val="150000"/>
              </a:lnSpc>
              <a:spcBef>
                <a:spcPct val="0"/>
              </a:spcBef>
              <a:defRPr/>
            </a:pPr>
            <a:r>
              <a:rPr lang="en-IE" sz="2800" b="1" dirty="0">
                <a:solidFill>
                  <a:srgbClr val="4472C4">
                    <a:lumMod val="50000"/>
                  </a:srgbClr>
                </a:solidFill>
                <a:latin typeface="Tahoma" panose="020B0604030504040204" pitchFamily="34" charset="0"/>
                <a:ea typeface="Tahoma" panose="020B0604030504040204" pitchFamily="34" charset="0"/>
                <a:cs typeface="Tahoma" panose="020B0604030504040204" pitchFamily="34" charset="0"/>
              </a:rPr>
              <a:t>Queries email:   </a:t>
            </a: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dareCork@mtu.ie </a:t>
            </a: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endPar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pPr>
              <a:lnSpc>
                <a:spcPct val="150000"/>
              </a:lnSpc>
              <a:spcBef>
                <a:spcPct val="0"/>
              </a:spcBef>
              <a:defRPr/>
            </a:pPr>
            <a:r>
              <a:rPr lang="en-IE"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DareKY@mtu.ie </a:t>
            </a:r>
            <a:endParaRPr lang="en-IE"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Title 2">
            <a:extLst>
              <a:ext uri="{FF2B5EF4-FFF2-40B4-BE49-F238E27FC236}">
                <a16:creationId xmlns:a16="http://schemas.microsoft.com/office/drawing/2014/main" id="{0F63788C-B6FF-40C1-B056-9E5DCFAC9918}"/>
              </a:ext>
            </a:extLst>
          </p:cNvPr>
          <p:cNvSpPr>
            <a:spLocks noGrp="1"/>
          </p:cNvSpPr>
          <p:nvPr>
            <p:ph type="title"/>
          </p:nvPr>
        </p:nvSpPr>
        <p:spPr>
          <a:xfrm>
            <a:off x="249827" y="105578"/>
            <a:ext cx="10515600" cy="1325563"/>
          </a:xfrm>
        </p:spPr>
        <p:txBody>
          <a:bodyPr/>
          <a:lstStyle/>
          <a:p>
            <a:r>
              <a:rPr lang="en-GB"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DARE admissions scheme</a:t>
            </a:r>
          </a:p>
        </p:txBody>
      </p:sp>
      <p:pic>
        <p:nvPicPr>
          <p:cNvPr id="5" name="Picture 4">
            <a:extLst>
              <a:ext uri="{FF2B5EF4-FFF2-40B4-BE49-F238E27FC236}">
                <a16:creationId xmlns:a16="http://schemas.microsoft.com/office/drawing/2014/main" id="{F98441CF-42D2-E685-E252-409F7CE072D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63776" y="1407884"/>
            <a:ext cx="3538906" cy="4881819"/>
          </a:xfrm>
          <a:prstGeom prst="rect">
            <a:avLst/>
          </a:prstGeom>
        </p:spPr>
      </p:pic>
      <p:pic>
        <p:nvPicPr>
          <p:cNvPr id="7" name="Picture 6">
            <a:extLst>
              <a:ext uri="{FF2B5EF4-FFF2-40B4-BE49-F238E27FC236}">
                <a16:creationId xmlns:a16="http://schemas.microsoft.com/office/drawing/2014/main" id="{A0111B39-EF67-648B-EEEF-B025C3EF39C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5787" y="217221"/>
            <a:ext cx="2245530" cy="749475"/>
          </a:xfrm>
          <a:prstGeom prst="rect">
            <a:avLst/>
          </a:prstGeom>
        </p:spPr>
      </p:pic>
    </p:spTree>
    <p:extLst>
      <p:ext uri="{BB962C8B-B14F-4D97-AF65-F5344CB8AC3E}">
        <p14:creationId xmlns:p14="http://schemas.microsoft.com/office/powerpoint/2010/main" val="2407135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30480"/>
            <a:ext cx="7559040" cy="1325563"/>
          </a:xfrm>
        </p:spPr>
        <p:txBody>
          <a:bodyPr>
            <a:normAutofit/>
          </a:bodyPr>
          <a:lstStyle/>
          <a:p>
            <a:r>
              <a:rPr lang="en-CA" sz="3600" dirty="0">
                <a:solidFill>
                  <a:schemeClr val="accent1">
                    <a:lumMod val="50000"/>
                  </a:schemeClr>
                </a:solidFill>
              </a:rPr>
              <a:t>Key 2026 dates</a:t>
            </a:r>
          </a:p>
        </p:txBody>
      </p:sp>
      <p:sp>
        <p:nvSpPr>
          <p:cNvPr id="10" name="Content Placeholder 9"/>
          <p:cNvSpPr>
            <a:spLocks noGrp="1"/>
          </p:cNvSpPr>
          <p:nvPr>
            <p:ph idx="1"/>
          </p:nvPr>
        </p:nvSpPr>
        <p:spPr>
          <a:xfrm>
            <a:off x="605302" y="1110539"/>
            <a:ext cx="10138897" cy="5454853"/>
          </a:xfrm>
        </p:spPr>
        <p:txBody>
          <a:bodyPr vert="horz" lIns="91440" tIns="45720" rIns="91440" bIns="45720" rtlCol="0" anchor="t">
            <a:noAutofit/>
          </a:bodyPr>
          <a:lstStyle/>
          <a:p>
            <a:pPr marL="0" indent="0">
              <a:buNone/>
            </a:pPr>
            <a:endParaRPr lang="en-IE" sz="2800" dirty="0">
              <a:solidFill>
                <a:schemeClr val="accent5">
                  <a:lumMod val="50000"/>
                </a:schemeClr>
              </a:solidFill>
              <a:latin typeface="+mn-lt"/>
              <a:ea typeface="Tahoma" panose="020B0604030504040204" pitchFamily="34" charset="0"/>
              <a:cs typeface="Tahoma" panose="020B0604030504040204" pitchFamily="34" charset="0"/>
            </a:endParaRPr>
          </a:p>
          <a:p>
            <a:pPr marL="0" indent="0">
              <a:buNone/>
            </a:pPr>
            <a:r>
              <a:rPr lang="en-IE"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Saturday 10 January 2026 </a:t>
            </a:r>
          </a:p>
          <a:p>
            <a:pPr marL="0" indent="0">
              <a:buNone/>
            </a:pPr>
            <a:r>
              <a:rPr lang="en-IE"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10am-2pm drop in</a:t>
            </a:r>
          </a:p>
          <a:p>
            <a:pPr marL="0" indent="0">
              <a:buNone/>
            </a:pPr>
            <a:r>
              <a:rPr lang="en-IE"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MTU Bishopstown campus</a:t>
            </a:r>
          </a:p>
          <a:p>
            <a:pPr marL="0" indent="0">
              <a:buNone/>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MTU and UCC representatives </a:t>
            </a:r>
          </a:p>
          <a:p>
            <a:pPr marL="0" indent="0">
              <a:buNone/>
            </a:pP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available</a:t>
            </a:r>
          </a:p>
          <a:p>
            <a:pPr marL="0" indent="0">
              <a:buNone/>
            </a:pPr>
            <a:r>
              <a:rPr lang="en-IE" sz="2800" u="sng" dirty="0">
                <a:solidFill>
                  <a:srgbClr val="0563C1"/>
                </a:solidFill>
                <a:latin typeface="Tahoma" panose="020B0604030504040204" pitchFamily="34" charset="0"/>
                <a:ea typeface="Tahoma" panose="020B0604030504040204" pitchFamily="34" charset="0"/>
                <a:cs typeface="Tahoma" panose="020B0604030504040204" pitchFamily="34" charset="0"/>
              </a:rPr>
              <a:t>www.accesscollege.ie/dare</a:t>
            </a:r>
            <a:r>
              <a:rPr lang="en-IE"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IE"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p>
          <a:p>
            <a:pPr marL="0" indent="0">
              <a:buNone/>
            </a:pPr>
            <a:endParaRPr lang="en-IE" sz="2800" dirty="0">
              <a:solidFill>
                <a:schemeClr val="accent1">
                  <a:lumMod val="50000"/>
                </a:schemeClr>
              </a:solidFill>
              <a:latin typeface="+mn-lt"/>
              <a:ea typeface="Tahoma"/>
              <a:cs typeface="Tahoma"/>
            </a:endParaRPr>
          </a:p>
          <a:p>
            <a:pPr marL="0" indent="0">
              <a:buNone/>
            </a:pPr>
            <a:endParaRPr lang="en-IE" sz="2800" dirty="0">
              <a:solidFill>
                <a:schemeClr val="accent1">
                  <a:lumMod val="50000"/>
                </a:schemeClr>
              </a:solidFill>
              <a:latin typeface="+mn-lt"/>
              <a:ea typeface="Tahoma"/>
              <a:cs typeface="Tahoma"/>
            </a:endParaRPr>
          </a:p>
          <a:p>
            <a:pPr marL="0" indent="0">
              <a:lnSpc>
                <a:spcPts val="3225"/>
              </a:lnSpc>
              <a:spcBef>
                <a:spcPts val="0"/>
              </a:spcBef>
              <a:buNone/>
            </a:pPr>
            <a:r>
              <a:rPr lang="en-US"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Date for CAO to receive documents is 10th March.</a:t>
            </a:r>
          </a:p>
          <a:p>
            <a:pPr marL="0" indent="0">
              <a:buNone/>
            </a:pPr>
            <a:r>
              <a:rPr lang="en-IE" sz="2800" dirty="0">
                <a:solidFill>
                  <a:schemeClr val="accent1">
                    <a:lumMod val="50000"/>
                  </a:schemeClr>
                </a:solidFill>
                <a:latin typeface="+mn-lt"/>
                <a:ea typeface="Tahoma"/>
                <a:cs typeface="Tahoma"/>
              </a:rPr>
              <a:t>   </a:t>
            </a:r>
            <a:endParaRPr lang="en-IE" dirty="0">
              <a:solidFill>
                <a:schemeClr val="accent1">
                  <a:lumMod val="50000"/>
                </a:schemeClr>
              </a:solidFill>
            </a:endParaRPr>
          </a:p>
          <a:p>
            <a:pPr marL="227965" indent="-227965">
              <a:buFont typeface="Wingdings" panose="05000000000000000000" pitchFamily="2" charset="2"/>
              <a:buChar char="Ø"/>
            </a:pPr>
            <a:endParaRPr lang="en-IE" sz="2800" b="1" dirty="0">
              <a:solidFill>
                <a:schemeClr val="accent1">
                  <a:lumMod val="50000"/>
                </a:schemeClr>
              </a:solidFill>
              <a:latin typeface="+mn-lt"/>
              <a:ea typeface="Tahoma" panose="020B0604030504040204" pitchFamily="34" charset="0"/>
              <a:cs typeface="Tahoma" panose="020B0604030504040204" pitchFamily="34" charset="0"/>
            </a:endParaRPr>
          </a:p>
        </p:txBody>
      </p:sp>
      <p:pic>
        <p:nvPicPr>
          <p:cNvPr id="3" name="Picture 2">
            <a:extLst>
              <a:ext uri="{FF2B5EF4-FFF2-40B4-BE49-F238E27FC236}">
                <a16:creationId xmlns:a16="http://schemas.microsoft.com/office/drawing/2014/main" id="{A77B4CA5-5B62-7B1D-7719-5C5387D5B825}"/>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1997" y="223839"/>
            <a:ext cx="2245530" cy="749475"/>
          </a:xfrm>
          <a:prstGeom prst="rect">
            <a:avLst/>
          </a:prstGeom>
        </p:spPr>
      </p:pic>
      <p:pic>
        <p:nvPicPr>
          <p:cNvPr id="6" name="Picture 5">
            <a:extLst>
              <a:ext uri="{FF2B5EF4-FFF2-40B4-BE49-F238E27FC236}">
                <a16:creationId xmlns:a16="http://schemas.microsoft.com/office/drawing/2014/main" id="{10593885-AC40-4030-3A39-00194E56B54B}"/>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38702" y="1951454"/>
            <a:ext cx="5553614" cy="3248498"/>
          </a:xfrm>
          <a:prstGeom prst="rect">
            <a:avLst/>
          </a:prstGeom>
        </p:spPr>
      </p:pic>
    </p:spTree>
    <p:extLst>
      <p:ext uri="{BB962C8B-B14F-4D97-AF65-F5344CB8AC3E}">
        <p14:creationId xmlns:p14="http://schemas.microsoft.com/office/powerpoint/2010/main" val="31371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70EA9-03E3-2DFE-D74B-687725611E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81FB36-7426-74FE-09B3-B6C1434BB735}"/>
              </a:ext>
            </a:extLst>
          </p:cNvPr>
          <p:cNvSpPr>
            <a:spLocks noGrp="1"/>
          </p:cNvSpPr>
          <p:nvPr>
            <p:ph type="title"/>
          </p:nvPr>
        </p:nvSpPr>
        <p:spPr>
          <a:xfrm>
            <a:off x="147734" y="86614"/>
            <a:ext cx="10515600" cy="1325563"/>
          </a:xfrm>
        </p:spPr>
        <p:txBody>
          <a:bodyPr/>
          <a:lstStyle/>
          <a:p>
            <a:r>
              <a:rPr lang="en-US"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2025 MTU DARE offers</a:t>
            </a:r>
            <a:endParaRPr lang="en-CA" sz="40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a:extLst>
              <a:ext uri="{FF2B5EF4-FFF2-40B4-BE49-F238E27FC236}">
                <a16:creationId xmlns:a16="http://schemas.microsoft.com/office/drawing/2014/main" id="{CAF43EDD-7FF1-0B26-7DE9-5345CE4AA28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36493" y="223839"/>
            <a:ext cx="2245530" cy="749475"/>
          </a:xfrm>
          <a:prstGeom prst="rect">
            <a:avLst/>
          </a:prstGeom>
        </p:spPr>
      </p:pic>
      <p:graphicFrame>
        <p:nvGraphicFramePr>
          <p:cNvPr id="8" name="Table 7">
            <a:extLst>
              <a:ext uri="{FF2B5EF4-FFF2-40B4-BE49-F238E27FC236}">
                <a16:creationId xmlns:a16="http://schemas.microsoft.com/office/drawing/2014/main" id="{C13BDA6D-4C59-FCEC-3A46-24A425189DE5}"/>
              </a:ext>
            </a:extLst>
          </p:cNvPr>
          <p:cNvGraphicFramePr>
            <a:graphicFrameLocks noGrp="1"/>
          </p:cNvGraphicFramePr>
          <p:nvPr>
            <p:extLst>
              <p:ext uri="{D42A27DB-BD31-4B8C-83A1-F6EECF244321}">
                <p14:modId xmlns:p14="http://schemas.microsoft.com/office/powerpoint/2010/main" val="3259057333"/>
              </p:ext>
            </p:extLst>
          </p:nvPr>
        </p:nvGraphicFramePr>
        <p:xfrm>
          <a:off x="949036" y="2743265"/>
          <a:ext cx="10293927" cy="3671455"/>
        </p:xfrm>
        <a:graphic>
          <a:graphicData uri="http://schemas.openxmlformats.org/drawingml/2006/table">
            <a:tbl>
              <a:tblPr>
                <a:tableStyleId>{5C22544A-7EE6-4342-B048-85BDC9FD1C3A}</a:tableStyleId>
              </a:tblPr>
              <a:tblGrid>
                <a:gridCol w="2507672">
                  <a:extLst>
                    <a:ext uri="{9D8B030D-6E8A-4147-A177-3AD203B41FA5}">
                      <a16:colId xmlns:a16="http://schemas.microsoft.com/office/drawing/2014/main" val="113671147"/>
                    </a:ext>
                  </a:extLst>
                </a:gridCol>
                <a:gridCol w="1745672">
                  <a:extLst>
                    <a:ext uri="{9D8B030D-6E8A-4147-A177-3AD203B41FA5}">
                      <a16:colId xmlns:a16="http://schemas.microsoft.com/office/drawing/2014/main" val="1458403082"/>
                    </a:ext>
                  </a:extLst>
                </a:gridCol>
                <a:gridCol w="1884219">
                  <a:extLst>
                    <a:ext uri="{9D8B030D-6E8A-4147-A177-3AD203B41FA5}">
                      <a16:colId xmlns:a16="http://schemas.microsoft.com/office/drawing/2014/main" val="544834564"/>
                    </a:ext>
                  </a:extLst>
                </a:gridCol>
                <a:gridCol w="2036618">
                  <a:extLst>
                    <a:ext uri="{9D8B030D-6E8A-4147-A177-3AD203B41FA5}">
                      <a16:colId xmlns:a16="http://schemas.microsoft.com/office/drawing/2014/main" val="3283513446"/>
                    </a:ext>
                  </a:extLst>
                </a:gridCol>
                <a:gridCol w="2119746">
                  <a:extLst>
                    <a:ext uri="{9D8B030D-6E8A-4147-A177-3AD203B41FA5}">
                      <a16:colId xmlns:a16="http://schemas.microsoft.com/office/drawing/2014/main" val="515630625"/>
                    </a:ext>
                  </a:extLst>
                </a:gridCol>
              </a:tblGrid>
              <a:tr h="1468582">
                <a:tc rowSpan="2">
                  <a:txBody>
                    <a:bodyPr/>
                    <a:lstStyle/>
                    <a:p>
                      <a:pPr algn="l" fontAlgn="b">
                        <a:buNone/>
                      </a:pP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 DARE 2025 </a:t>
                      </a:r>
                    </a:p>
                    <a:p>
                      <a:pPr algn="l" fontAlgn="b">
                        <a:buNone/>
                      </a:pP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 @ MTU</a:t>
                      </a:r>
                    </a:p>
                    <a:p>
                      <a:pPr algn="l" fontAlgn="b">
                        <a:buNone/>
                      </a:pPr>
                      <a:endParaRPr lang="en-IE" sz="30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buNone/>
                      </a:pPr>
                      <a: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Merit offers</a:t>
                      </a:r>
                      <a:endParaRPr lang="en-IE" sz="28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buNone/>
                      </a:pPr>
                      <a: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Merit </a:t>
                      </a:r>
                      <a:b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br>
                      <a: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accepts</a:t>
                      </a:r>
                      <a:endParaRPr lang="en-IE" sz="28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buNone/>
                      </a:pP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Reduced </a:t>
                      </a:r>
                      <a:b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b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offers</a:t>
                      </a:r>
                      <a:endParaRPr lang="en-IE" sz="30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buNone/>
                      </a:pP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Reduced </a:t>
                      </a:r>
                      <a:b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b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accepts</a:t>
                      </a:r>
                      <a:endParaRPr lang="en-IE" sz="30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4757399"/>
                  </a:ext>
                </a:extLst>
              </a:tr>
              <a:tr h="734291">
                <a:tc vMerge="1">
                  <a:txBody>
                    <a:bodyPr/>
                    <a:lstStyle/>
                    <a:p>
                      <a:pPr algn="l" fontAlgn="b">
                        <a:buNone/>
                      </a:pP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1024</a:t>
                      </a:r>
                      <a:endParaRPr lang="en-IE" sz="28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312</a:t>
                      </a:r>
                      <a:endParaRPr lang="en-IE" sz="28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b="1"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136</a:t>
                      </a:r>
                      <a:endParaRPr lang="en-IE" sz="3000" b="1" i="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b="1"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76</a:t>
                      </a:r>
                      <a:endParaRPr lang="en-IE" sz="3000" b="1"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25936457"/>
                  </a:ext>
                </a:extLst>
              </a:tr>
              <a:tr h="734291">
                <a:tc>
                  <a:txBody>
                    <a:bodyPr/>
                    <a:lstStyle/>
                    <a:p>
                      <a:pPr algn="l" fontAlgn="b">
                        <a:buNone/>
                      </a:pPr>
                      <a:r>
                        <a:rPr lang="en-IE" sz="30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 Level 6/7</a:t>
                      </a: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710</a:t>
                      </a:r>
                      <a:endParaRPr lang="en-IE" sz="2800" b="0" i="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102</a:t>
                      </a:r>
                      <a:endParaRPr lang="en-IE" sz="28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39</a:t>
                      </a: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23</a:t>
                      </a: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79869391"/>
                  </a:ext>
                </a:extLst>
              </a:tr>
              <a:tr h="734291">
                <a:tc>
                  <a:txBody>
                    <a:bodyPr/>
                    <a:lstStyle/>
                    <a:p>
                      <a:pPr algn="l" fontAlgn="b">
                        <a:buNone/>
                      </a:pPr>
                      <a:r>
                        <a:rPr lang="en-IE" sz="30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 Level 8</a:t>
                      </a: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314</a:t>
                      </a:r>
                      <a:endParaRPr lang="en-IE" sz="2800" b="0" i="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28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210</a:t>
                      </a:r>
                      <a:endParaRPr lang="en-IE" sz="28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98</a:t>
                      </a:r>
                      <a:endParaRPr lang="en-IE" sz="3000" b="0" i="0" u="none" strike="noStrike">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tc>
                  <a:txBody>
                    <a:bodyPr/>
                    <a:lstStyle/>
                    <a:p>
                      <a:pPr algn="ctr" fontAlgn="b">
                        <a:buNone/>
                      </a:pPr>
                      <a:r>
                        <a:rPr lang="en-IE" sz="300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53</a:t>
                      </a:r>
                      <a:endParaRPr lang="en-IE" sz="3000" b="0" i="0" u="none" strike="noStrike"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39855431"/>
                  </a:ext>
                </a:extLst>
              </a:tr>
            </a:tbl>
          </a:graphicData>
        </a:graphic>
      </p:graphicFrame>
      <p:sp>
        <p:nvSpPr>
          <p:cNvPr id="4" name="Content Placeholder 9">
            <a:extLst>
              <a:ext uri="{FF2B5EF4-FFF2-40B4-BE49-F238E27FC236}">
                <a16:creationId xmlns:a16="http://schemas.microsoft.com/office/drawing/2014/main" id="{308ED7ED-3BB4-F1AD-8DB8-7A021B262653}"/>
              </a:ext>
            </a:extLst>
          </p:cNvPr>
          <p:cNvSpPr txBox="1">
            <a:spLocks/>
          </p:cNvSpPr>
          <p:nvPr/>
        </p:nvSpPr>
        <p:spPr>
          <a:xfrm>
            <a:off x="147734" y="1110539"/>
            <a:ext cx="11785186" cy="1495501"/>
          </a:xfrm>
          <a:prstGeom prst="rect">
            <a:avLst/>
          </a:prstGeom>
        </p:spPr>
        <p:txBody>
          <a:bodyPr vert="horz" lIns="91440" tIns="45720" rIns="91440" bIns="45720" rtlCol="0" anchor="t">
            <a:noAutofit/>
          </a:bodyPr>
          <a:lstStyle>
            <a:lvl1pPr marL="228594" indent="-228594" algn="l" defTabSz="914377" rtl="0" eaLnBrk="1" latinLnBrk="0" hangingPunct="1">
              <a:lnSpc>
                <a:spcPct val="100000"/>
              </a:lnSpc>
              <a:spcBef>
                <a:spcPts val="600"/>
              </a:spcBef>
              <a:buFont typeface="Arial" panose="020B0604020202020204" pitchFamily="34" charset="0"/>
              <a:buChar char="•"/>
              <a:defRPr sz="32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100000"/>
              </a:lnSpc>
              <a:spcBef>
                <a:spcPts val="500"/>
              </a:spcBef>
              <a:buFont typeface="Arial" panose="020B0604020202020204" pitchFamily="34" charset="0"/>
              <a:buChar char="•"/>
              <a:defRPr sz="3000" b="0" i="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100000"/>
              </a:lnSpc>
              <a:spcBef>
                <a:spcPts val="500"/>
              </a:spcBef>
              <a:buFont typeface="Arial" panose="020B0604020202020204" pitchFamily="34" charset="0"/>
              <a:buChar char="•"/>
              <a:defRPr sz="2600" b="0" i="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10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5% quota of reduced points places on all MTU undergraduate courses for both DARE and HEAR </a:t>
            </a:r>
            <a:r>
              <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except </a:t>
            </a:r>
            <a:r>
              <a:rPr lang="en-IE" sz="2800" dirty="0">
                <a:solidFill>
                  <a:srgbClr val="203864"/>
                </a:solidFill>
                <a:latin typeface="Tahoma" panose="020B0604030504040204" pitchFamily="34" charset="0"/>
                <a:ea typeface="Tahoma" panose="020B0604030504040204" pitchFamily="34" charset="0"/>
                <a:cs typeface="Tahoma" panose="020B0604030504040204" pitchFamily="34" charset="0"/>
              </a:rPr>
              <a:t>BSc General/Mental Health Nursing (1 place each)</a:t>
            </a:r>
            <a:endParaRPr lang="en-US" sz="28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61959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D76F8-1371-6879-F9F7-51DD222974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E1257B-8645-6A4A-C7A3-8AEB0092D224}"/>
              </a:ext>
            </a:extLst>
          </p:cNvPr>
          <p:cNvSpPr>
            <a:spLocks noGrp="1"/>
          </p:cNvSpPr>
          <p:nvPr>
            <p:ph type="title"/>
          </p:nvPr>
        </p:nvSpPr>
        <p:spPr>
          <a:xfrm>
            <a:off x="147734" y="86614"/>
            <a:ext cx="6528960" cy="1325563"/>
          </a:xfrm>
        </p:spPr>
        <p:txBody>
          <a:bodyPr>
            <a:normAutofit/>
          </a:bodyPr>
          <a:lstStyle/>
          <a:p>
            <a:r>
              <a:rPr lang="en-GB"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DARE Applications Assessed </a:t>
            </a:r>
            <a:br>
              <a:rPr lang="en-GB"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br>
            <a:r>
              <a:rPr lang="en-GB"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2010 - 2025</a:t>
            </a:r>
            <a:endParaRPr lang="en-CA"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 name="Content Placeholder 9" descr="A graph showing the numbers of CAO applicaitons, DARE eligible and inigble applicants between 2010 and 2025 - the graph is showing how this increasing for each category">
            <a:extLst>
              <a:ext uri="{FF2B5EF4-FFF2-40B4-BE49-F238E27FC236}">
                <a16:creationId xmlns:a16="http://schemas.microsoft.com/office/drawing/2014/main" id="{A16E072B-06A0-FC9A-2C14-ADA1C4E32704}"/>
              </a:ext>
            </a:extLst>
          </p:cNvPr>
          <p:cNvSpPr>
            <a:spLocks noGrp="1"/>
          </p:cNvSpPr>
          <p:nvPr>
            <p:ph idx="1"/>
          </p:nvPr>
        </p:nvSpPr>
        <p:spPr>
          <a:xfrm>
            <a:off x="605303" y="1110539"/>
            <a:ext cx="8607970" cy="5454853"/>
          </a:xfrm>
        </p:spPr>
        <p:txBody>
          <a:bodyPr vert="horz" lIns="91440" tIns="45720" rIns="91440" bIns="45720" rtlCol="0" anchor="t">
            <a:noAutofit/>
          </a:bodyPr>
          <a:lstStyle/>
          <a:p>
            <a:pPr marL="0" indent="0">
              <a:buNone/>
            </a:pPr>
            <a:endParaRPr lang="en-IE" sz="2800" dirty="0">
              <a:solidFill>
                <a:schemeClr val="accent5">
                  <a:lumMod val="50000"/>
                </a:schemeClr>
              </a:solidFill>
              <a:latin typeface="+mn-lt"/>
              <a:ea typeface="Tahoma" panose="020B0604030504040204" pitchFamily="34" charset="0"/>
              <a:cs typeface="Tahoma" panose="020B0604030504040204" pitchFamily="34" charset="0"/>
            </a:endParaRPr>
          </a:p>
          <a:p>
            <a:pPr marL="0" indent="0">
              <a:buNone/>
            </a:pPr>
            <a:endParaRPr lang="en-IE" sz="2800" dirty="0">
              <a:solidFill>
                <a:schemeClr val="accent1">
                  <a:lumMod val="50000"/>
                </a:schemeClr>
              </a:solidFill>
              <a:latin typeface="+mn-lt"/>
              <a:ea typeface="Tahoma"/>
              <a:cs typeface="Tahoma"/>
            </a:endParaRPr>
          </a:p>
          <a:p>
            <a:pPr marL="0" indent="0">
              <a:buNone/>
            </a:pPr>
            <a:endParaRPr lang="en-IE" sz="2800" dirty="0">
              <a:solidFill>
                <a:schemeClr val="accent1">
                  <a:lumMod val="50000"/>
                </a:schemeClr>
              </a:solidFill>
              <a:latin typeface="+mn-lt"/>
              <a:ea typeface="Tahoma"/>
              <a:cs typeface="Tahoma"/>
            </a:endParaRPr>
          </a:p>
          <a:p>
            <a:pPr marL="0" indent="0">
              <a:lnSpc>
                <a:spcPts val="3225"/>
              </a:lnSpc>
              <a:spcBef>
                <a:spcPts val="0"/>
              </a:spcBef>
              <a:buNone/>
            </a:pPr>
            <a:endParaRPr lang="en-US" sz="1400" dirty="0">
              <a:solidFill>
                <a:srgbClr val="000000"/>
              </a:solidFill>
              <a:latin typeface="+mn-lt"/>
              <a:ea typeface="Calibri"/>
              <a:cs typeface="Calibri"/>
            </a:endParaRPr>
          </a:p>
          <a:p>
            <a:pPr marL="0" indent="0">
              <a:buNone/>
            </a:pPr>
            <a:r>
              <a:rPr lang="en-IE" sz="2800" dirty="0">
                <a:solidFill>
                  <a:schemeClr val="accent1">
                    <a:lumMod val="50000"/>
                  </a:schemeClr>
                </a:solidFill>
                <a:latin typeface="+mn-lt"/>
                <a:ea typeface="Tahoma"/>
                <a:cs typeface="Tahoma"/>
              </a:rPr>
              <a:t>   </a:t>
            </a:r>
            <a:endParaRPr lang="en-IE" dirty="0">
              <a:solidFill>
                <a:schemeClr val="accent1">
                  <a:lumMod val="50000"/>
                </a:schemeClr>
              </a:solidFill>
            </a:endParaRPr>
          </a:p>
          <a:p>
            <a:pPr marL="227965" indent="-227965">
              <a:buFont typeface="Wingdings" panose="05000000000000000000" pitchFamily="2" charset="2"/>
              <a:buChar char="Ø"/>
            </a:pPr>
            <a:endParaRPr lang="en-IE" sz="2800" b="1" dirty="0">
              <a:solidFill>
                <a:schemeClr val="accent1">
                  <a:lumMod val="50000"/>
                </a:schemeClr>
              </a:solidFill>
              <a:latin typeface="+mn-lt"/>
              <a:ea typeface="Tahoma" panose="020B0604030504040204" pitchFamily="34" charset="0"/>
              <a:cs typeface="Tahoma" panose="020B0604030504040204" pitchFamily="34" charset="0"/>
            </a:endParaRPr>
          </a:p>
        </p:txBody>
      </p:sp>
      <p:pic>
        <p:nvPicPr>
          <p:cNvPr id="3" name="Picture 2">
            <a:extLst>
              <a:ext uri="{FF2B5EF4-FFF2-40B4-BE49-F238E27FC236}">
                <a16:creationId xmlns:a16="http://schemas.microsoft.com/office/drawing/2014/main" id="{F5FC02A7-B586-6A88-9531-AC8F4CD0BD2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1997" y="223839"/>
            <a:ext cx="2245530" cy="749475"/>
          </a:xfrm>
          <a:prstGeom prst="rect">
            <a:avLst/>
          </a:prstGeom>
        </p:spPr>
      </p:pic>
      <p:sp>
        <p:nvSpPr>
          <p:cNvPr id="4" name="Content Placeholder 9" descr="graph showing DARE Applications Assessed  2010 - 2025 including DARE eligible and ineligble - all lines are rising">
            <a:extLst>
              <a:ext uri="{FF2B5EF4-FFF2-40B4-BE49-F238E27FC236}">
                <a16:creationId xmlns:a16="http://schemas.microsoft.com/office/drawing/2014/main" id="{A3978E44-35DE-2371-5DBD-286C6ABB6C91}"/>
              </a:ext>
            </a:extLst>
          </p:cNvPr>
          <p:cNvSpPr txBox="1">
            <a:spLocks/>
          </p:cNvSpPr>
          <p:nvPr/>
        </p:nvSpPr>
        <p:spPr>
          <a:xfrm>
            <a:off x="757703" y="1316533"/>
            <a:ext cx="10828994" cy="5454853"/>
          </a:xfrm>
          <a:prstGeom prst="rect">
            <a:avLst/>
          </a:prstGeom>
        </p:spPr>
        <p:txBody>
          <a:bodyPr vert="horz" lIns="91440" tIns="45720" rIns="91440" bIns="45720" rtlCol="0" anchor="t">
            <a:noAutofit/>
          </a:bodyPr>
          <a:lstStyle>
            <a:lvl1pPr marL="228594" indent="-228594" algn="l" defTabSz="914377" rtl="0" eaLnBrk="1" latinLnBrk="0" hangingPunct="1">
              <a:lnSpc>
                <a:spcPct val="100000"/>
              </a:lnSpc>
              <a:spcBef>
                <a:spcPts val="600"/>
              </a:spcBef>
              <a:buFont typeface="Arial" panose="020B0604020202020204" pitchFamily="34" charset="0"/>
              <a:buChar char="•"/>
              <a:defRPr sz="3200" b="0" i="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100000"/>
              </a:lnSpc>
              <a:spcBef>
                <a:spcPts val="500"/>
              </a:spcBef>
              <a:buFont typeface="Arial" panose="020B0604020202020204" pitchFamily="34" charset="0"/>
              <a:buChar char="•"/>
              <a:defRPr sz="3000" b="0" i="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100000"/>
              </a:lnSpc>
              <a:spcBef>
                <a:spcPts val="500"/>
              </a:spcBef>
              <a:buFont typeface="Arial" panose="020B0604020202020204" pitchFamily="34" charset="0"/>
              <a:buChar char="•"/>
              <a:defRPr sz="2600" b="0" i="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100000"/>
              </a:lnSpc>
              <a:spcBef>
                <a:spcPts val="500"/>
              </a:spcBef>
              <a:buFont typeface="Arial" panose="020B0604020202020204" pitchFamily="34" charset="0"/>
              <a:buChar char="•"/>
              <a:defRPr sz="2200" b="0" i="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IE" sz="2800" dirty="0">
              <a:solidFill>
                <a:schemeClr val="accent5">
                  <a:lumMod val="50000"/>
                </a:schemeClr>
              </a:solidFill>
              <a:latin typeface="+mn-lt"/>
              <a:ea typeface="Tahoma" panose="020B0604030504040204" pitchFamily="34" charset="0"/>
              <a:cs typeface="Tahoma" panose="020B0604030504040204" pitchFamily="34" charset="0"/>
            </a:endParaRPr>
          </a:p>
          <a:p>
            <a:pPr marL="0" indent="0">
              <a:buFont typeface="Arial" panose="020B0604020202020204" pitchFamily="34" charset="0"/>
              <a:buNone/>
            </a:pPr>
            <a:endParaRPr lang="en-IE" sz="2800" u="sng" dirty="0">
              <a:solidFill>
                <a:srgbClr val="0563C1"/>
              </a:solidFill>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endParaRPr lang="en-IE" sz="2800" u="sng" dirty="0">
              <a:solidFill>
                <a:srgbClr val="0563C1"/>
              </a:solidFill>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endParaRPr lang="en-IE" sz="2800" u="sng" dirty="0">
              <a:solidFill>
                <a:srgbClr val="0563C1"/>
              </a:solidFill>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endParaRPr lang="en-IE" sz="2800" dirty="0">
              <a:solidFill>
                <a:schemeClr val="accent1">
                  <a:lumMod val="50000"/>
                </a:schemeClr>
              </a:solidFill>
              <a:latin typeface="+mn-lt"/>
              <a:ea typeface="Tahoma"/>
              <a:cs typeface="Tahoma"/>
            </a:endParaRPr>
          </a:p>
          <a:p>
            <a:pPr marL="0" indent="0">
              <a:buFont typeface="Arial" panose="020B0604020202020204" pitchFamily="34" charset="0"/>
              <a:buNone/>
            </a:pPr>
            <a:endParaRPr lang="en-IE" sz="2800" dirty="0">
              <a:solidFill>
                <a:schemeClr val="accent1">
                  <a:lumMod val="50000"/>
                </a:schemeClr>
              </a:solidFill>
              <a:latin typeface="+mn-lt"/>
              <a:ea typeface="Tahoma"/>
              <a:cs typeface="Tahoma"/>
            </a:endParaRPr>
          </a:p>
          <a:p>
            <a:pPr marL="0" indent="0">
              <a:lnSpc>
                <a:spcPts val="3225"/>
              </a:lnSpc>
              <a:spcBef>
                <a:spcPts val="0"/>
              </a:spcBef>
              <a:buFont typeface="Arial" panose="020B0604020202020204" pitchFamily="34" charset="0"/>
              <a:buNone/>
            </a:pPr>
            <a:endParaRPr lang="en-US" sz="1400" dirty="0">
              <a:solidFill>
                <a:srgbClr val="000000"/>
              </a:solidFill>
              <a:latin typeface="+mn-lt"/>
              <a:ea typeface="Calibri"/>
              <a:cs typeface="Calibri"/>
            </a:endParaRPr>
          </a:p>
          <a:p>
            <a:pPr marL="0" indent="0">
              <a:buFont typeface="Arial" panose="020B0604020202020204" pitchFamily="34" charset="0"/>
              <a:buNone/>
            </a:pPr>
            <a:r>
              <a:rPr lang="en-IE" sz="2800" dirty="0">
                <a:solidFill>
                  <a:schemeClr val="accent1">
                    <a:lumMod val="50000"/>
                  </a:schemeClr>
                </a:solidFill>
                <a:latin typeface="+mn-lt"/>
                <a:ea typeface="Tahoma"/>
                <a:cs typeface="Tahoma"/>
              </a:rPr>
              <a:t>   </a:t>
            </a:r>
            <a:endParaRPr lang="en-IE" dirty="0">
              <a:solidFill>
                <a:schemeClr val="accent1">
                  <a:lumMod val="50000"/>
                </a:schemeClr>
              </a:solidFill>
            </a:endParaRPr>
          </a:p>
          <a:p>
            <a:pPr marL="227965" indent="-227965">
              <a:buFont typeface="Wingdings" panose="05000000000000000000" pitchFamily="2" charset="2"/>
              <a:buChar char="Ø"/>
            </a:pPr>
            <a:endParaRPr lang="en-IE" sz="2800" b="1" dirty="0">
              <a:solidFill>
                <a:schemeClr val="accent1">
                  <a:lumMod val="50000"/>
                </a:schemeClr>
              </a:solidFill>
              <a:latin typeface="+mn-lt"/>
              <a:ea typeface="Tahoma" panose="020B0604030504040204" pitchFamily="34" charset="0"/>
              <a:cs typeface="Tahoma" panose="020B0604030504040204" pitchFamily="34" charset="0"/>
            </a:endParaRPr>
          </a:p>
        </p:txBody>
      </p:sp>
      <p:graphicFrame>
        <p:nvGraphicFramePr>
          <p:cNvPr id="12" name="Chart 11">
            <a:extLst>
              <a:ext uri="{FF2B5EF4-FFF2-40B4-BE49-F238E27FC236}">
                <a16:creationId xmlns:a16="http://schemas.microsoft.com/office/drawing/2014/main" id="{15EA2568-81EE-EC98-3B9C-5B07CFE79428}"/>
              </a:ext>
            </a:extLst>
          </p:cNvPr>
          <p:cNvGraphicFramePr>
            <a:graphicFrameLocks/>
          </p:cNvGraphicFramePr>
          <p:nvPr>
            <p:extLst>
              <p:ext uri="{D42A27DB-BD31-4B8C-83A1-F6EECF244321}">
                <p14:modId xmlns:p14="http://schemas.microsoft.com/office/powerpoint/2010/main" val="3678350419"/>
              </p:ext>
            </p:extLst>
          </p:nvPr>
        </p:nvGraphicFramePr>
        <p:xfrm>
          <a:off x="457200" y="1381442"/>
          <a:ext cx="10977097" cy="547655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15756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A photo of DSS staff member face with name and job titles: Fiona Downy, Disability Learning Support Coordinator">
            <a:extLst>
              <a:ext uri="{FF2B5EF4-FFF2-40B4-BE49-F238E27FC236}">
                <a16:creationId xmlns:a16="http://schemas.microsoft.com/office/drawing/2014/main" id="{F7C4D4CB-AA08-41D5-9015-4FD16CF6D228}"/>
              </a:ext>
            </a:extLst>
          </p:cNvPr>
          <p:cNvSpPr>
            <a:spLocks noGrp="1"/>
          </p:cNvSpPr>
          <p:nvPr>
            <p:ph type="title"/>
          </p:nvPr>
        </p:nvSpPr>
        <p:spPr/>
        <p:txBody>
          <a:bodyPr/>
          <a:lstStyle/>
          <a:p>
            <a:r>
              <a:rPr lang="en-US" dirty="0">
                <a:solidFill>
                  <a:schemeClr val="tx2"/>
                </a:solidFill>
              </a:rPr>
              <a:t>Meet the MTU Cork campus DSS team</a:t>
            </a:r>
            <a:endParaRPr lang="en-GB" dirty="0">
              <a:solidFill>
                <a:schemeClr val="tx2"/>
              </a:solidFill>
            </a:endParaRPr>
          </a:p>
        </p:txBody>
      </p:sp>
      <p:pic>
        <p:nvPicPr>
          <p:cNvPr id="4" name="Picture 3" descr="A photo of DSS staff member face with name and job titles: Fiona Downy, Disability Learning Support Coordinator">
            <a:extLst>
              <a:ext uri="{FF2B5EF4-FFF2-40B4-BE49-F238E27FC236}">
                <a16:creationId xmlns:a16="http://schemas.microsoft.com/office/drawing/2014/main" id="{DF8FC5B8-87A3-240E-8190-2630CB1C7FA3}"/>
              </a:ext>
            </a:extLst>
          </p:cNvPr>
          <p:cNvPicPr>
            <a:picLocks noChangeAspect="1"/>
          </p:cNvPicPr>
          <p:nvPr/>
        </p:nvPicPr>
        <p:blipFill>
          <a:blip r:embed="rId3"/>
          <a:stretch>
            <a:fillRect/>
          </a:stretch>
        </p:blipFill>
        <p:spPr>
          <a:xfrm>
            <a:off x="8478982" y="3851564"/>
            <a:ext cx="2670798" cy="2697809"/>
          </a:xfrm>
          <a:prstGeom prst="rect">
            <a:avLst/>
          </a:prstGeom>
        </p:spPr>
      </p:pic>
      <p:pic>
        <p:nvPicPr>
          <p:cNvPr id="5" name="Picture 4" descr="A photo of DSS staff member face with name and job titles: Fiona Downy, Disability Learning Support Coordinator">
            <a:extLst>
              <a:ext uri="{FF2B5EF4-FFF2-40B4-BE49-F238E27FC236}">
                <a16:creationId xmlns:a16="http://schemas.microsoft.com/office/drawing/2014/main" id="{BB13EB21-1EB2-FD12-06DF-2381E5CA2F3A}"/>
              </a:ext>
            </a:extLst>
          </p:cNvPr>
          <p:cNvPicPr>
            <a:picLocks noChangeAspect="1"/>
          </p:cNvPicPr>
          <p:nvPr/>
        </p:nvPicPr>
        <p:blipFill>
          <a:blip r:embed="rId3"/>
          <a:stretch>
            <a:fillRect/>
          </a:stretch>
        </p:blipFill>
        <p:spPr>
          <a:xfrm>
            <a:off x="3425202" y="3844448"/>
            <a:ext cx="2573816" cy="2697809"/>
          </a:xfrm>
          <a:prstGeom prst="rect">
            <a:avLst/>
          </a:prstGeom>
        </p:spPr>
      </p:pic>
      <p:pic>
        <p:nvPicPr>
          <p:cNvPr id="6" name="Picture 5">
            <a:extLst>
              <a:ext uri="{FF2B5EF4-FFF2-40B4-BE49-F238E27FC236}">
                <a16:creationId xmlns:a16="http://schemas.microsoft.com/office/drawing/2014/main" id="{AB3340F2-0334-DCEB-B524-8270A53C9B00}"/>
              </a:ext>
            </a:extLst>
          </p:cNvPr>
          <p:cNvPicPr>
            <a:picLocks noChangeAspect="1"/>
          </p:cNvPicPr>
          <p:nvPr/>
        </p:nvPicPr>
        <p:blipFill>
          <a:blip r:embed="rId4"/>
          <a:stretch>
            <a:fillRect/>
          </a:stretch>
        </p:blipFill>
        <p:spPr>
          <a:xfrm>
            <a:off x="275069" y="1253621"/>
            <a:ext cx="10874713" cy="4121390"/>
          </a:xfrm>
          <a:prstGeom prst="rect">
            <a:avLst/>
          </a:prstGeom>
        </p:spPr>
      </p:pic>
      <p:pic>
        <p:nvPicPr>
          <p:cNvPr id="9" name="Picture 8">
            <a:extLst>
              <a:ext uri="{FF2B5EF4-FFF2-40B4-BE49-F238E27FC236}">
                <a16:creationId xmlns:a16="http://schemas.microsoft.com/office/drawing/2014/main" id="{8DE2FB11-F388-A89B-2D58-8E791AD776FF}"/>
              </a:ext>
            </a:extLst>
          </p:cNvPr>
          <p:cNvPicPr>
            <a:picLocks noChangeAspect="1"/>
          </p:cNvPicPr>
          <p:nvPr/>
        </p:nvPicPr>
        <p:blipFill>
          <a:blip r:embed="rId5"/>
          <a:srcRect l="1283" t="8034"/>
          <a:stretch>
            <a:fillRect/>
          </a:stretch>
        </p:blipFill>
        <p:spPr>
          <a:xfrm>
            <a:off x="414528" y="5375011"/>
            <a:ext cx="10735253" cy="1278984"/>
          </a:xfrm>
          <a:prstGeom prst="rect">
            <a:avLst/>
          </a:prstGeom>
        </p:spPr>
      </p:pic>
    </p:spTree>
    <p:extLst>
      <p:ext uri="{BB962C8B-B14F-4D97-AF65-F5344CB8AC3E}">
        <p14:creationId xmlns:p14="http://schemas.microsoft.com/office/powerpoint/2010/main" val="39387532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AA52D-32EE-4786-B17F-050A6DBF6150}"/>
              </a:ext>
            </a:extLst>
          </p:cNvPr>
          <p:cNvSpPr>
            <a:spLocks noGrp="1"/>
          </p:cNvSpPr>
          <p:nvPr>
            <p:ph type="title"/>
          </p:nvPr>
        </p:nvSpPr>
        <p:spPr>
          <a:xfrm>
            <a:off x="318407" y="2"/>
            <a:ext cx="9909325" cy="1466848"/>
          </a:xfrm>
        </p:spPr>
        <p:txBody>
          <a:bodyPr/>
          <a:lstStyle/>
          <a:p>
            <a:r>
              <a:rPr lang="en-US" dirty="0">
                <a:solidFill>
                  <a:schemeClr val="tx2"/>
                </a:solidFill>
              </a:rPr>
              <a:t>Who does the DSS support?</a:t>
            </a:r>
            <a:endParaRPr lang="en-GB" dirty="0">
              <a:solidFill>
                <a:schemeClr val="tx2"/>
              </a:solidFill>
            </a:endParaRPr>
          </a:p>
        </p:txBody>
      </p:sp>
      <p:pic>
        <p:nvPicPr>
          <p:cNvPr id="6" name="Content Placeholder 5" descr="A blue and yellow striped background with white text&#10;&#10;AI-generated content may be incorrect.">
            <a:extLst>
              <a:ext uri="{FF2B5EF4-FFF2-40B4-BE49-F238E27FC236}">
                <a16:creationId xmlns:a16="http://schemas.microsoft.com/office/drawing/2014/main" id="{F030E104-70E8-14EA-7CF9-069423CEE61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b="47085"/>
          <a:stretch>
            <a:fillRect/>
          </a:stretch>
        </p:blipFill>
        <p:spPr>
          <a:xfrm>
            <a:off x="914399" y="1132405"/>
            <a:ext cx="4617721" cy="5725593"/>
          </a:xfrm>
        </p:spPr>
      </p:pic>
      <p:pic>
        <p:nvPicPr>
          <p:cNvPr id="7" name="Content Placeholder 5" descr="A blue and yellow striped background with white text&#10;&#10;AI-generated content may be incorrect.">
            <a:extLst>
              <a:ext uri="{FF2B5EF4-FFF2-40B4-BE49-F238E27FC236}">
                <a16:creationId xmlns:a16="http://schemas.microsoft.com/office/drawing/2014/main" id="{4317F669-7F7D-7AEB-EF79-7ABEB461B691}"/>
              </a:ext>
            </a:extLst>
          </p:cNvPr>
          <p:cNvPicPr>
            <a:picLocks noChangeAspect="1"/>
          </p:cNvPicPr>
          <p:nvPr/>
        </p:nvPicPr>
        <p:blipFill>
          <a:blip r:embed="rId3">
            <a:extLst>
              <a:ext uri="{28A0092B-C50C-407E-A947-70E740481C1C}">
                <a14:useLocalDpi xmlns:a14="http://schemas.microsoft.com/office/drawing/2010/main" val="0"/>
              </a:ext>
            </a:extLst>
          </a:blip>
          <a:srcRect l="-2679" t="56309" r="2679" b="1606"/>
          <a:stretch>
            <a:fillRect/>
          </a:stretch>
        </p:blipFill>
        <p:spPr>
          <a:xfrm>
            <a:off x="6248400" y="1261960"/>
            <a:ext cx="5318762" cy="5596040"/>
          </a:xfrm>
          <a:prstGeom prst="rect">
            <a:avLst/>
          </a:prstGeom>
        </p:spPr>
      </p:pic>
    </p:spTree>
    <p:extLst>
      <p:ext uri="{BB962C8B-B14F-4D97-AF65-F5344CB8AC3E}">
        <p14:creationId xmlns:p14="http://schemas.microsoft.com/office/powerpoint/2010/main" val="516695193"/>
      </p:ext>
    </p:extLst>
  </p:cSld>
  <p:clrMapOvr>
    <a:masterClrMapping/>
  </p:clrMapOvr>
</p:sld>
</file>

<file path=ppt/theme/theme1.xml><?xml version="1.0" encoding="utf-8"?>
<a:theme xmlns:a="http://schemas.openxmlformats.org/drawingml/2006/main" name="Staff PowerPoint Theme 2019">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TU Black and Grey Accessible PowerPoint Template - Logo Top RHS.potx" id="{576AEF6B-38EE-4382-ABB1-1AAD38FF93E8}" vid="{757B99F5-F205-43F8-A3B1-160063072D3E}"/>
    </a:ext>
  </a:extLst>
</a:theme>
</file>

<file path=ppt/theme/theme2.xml><?xml version="1.0" encoding="utf-8"?>
<a:theme xmlns:a="http://schemas.openxmlformats.org/drawingml/2006/main" name="1_Staff PowerPoint Theme 2019">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TU Black and Grey Accessible PowerPoint Template - Logo Top RHS.potx" id="{576AEF6B-38EE-4382-ABB1-1AAD38FF93E8}" vid="{757B99F5-F205-43F8-A3B1-160063072D3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loudMigratorVersion xmlns="2fda9b7d-769e-45a4-8780-d507db3cfe40" xsi:nil="true"/>
    <_activity xmlns="2fda9b7d-769e-45a4-8780-d507db3cfe40" xsi:nil="true"/>
    <CloudMigratorOriginId xmlns="2fda9b7d-769e-45a4-8780-d507db3cfe40" xsi:nil="true"/>
    <FileHash xmlns="2fda9b7d-769e-45a4-8780-d507db3cfe40" xsi:nil="true"/>
    <UniqueSourceRef xmlns="2fda9b7d-769e-45a4-8780-d507db3cfe4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758E2AEAB452247A03C41EC2F37EDCC" ma:contentTypeVersion="22" ma:contentTypeDescription="Create a new document." ma:contentTypeScope="" ma:versionID="d07c187d46c5f03fbfc71c0008f80932">
  <xsd:schema xmlns:xsd="http://www.w3.org/2001/XMLSchema" xmlns:xs="http://www.w3.org/2001/XMLSchema" xmlns:p="http://schemas.microsoft.com/office/2006/metadata/properties" xmlns:ns3="2fda9b7d-769e-45a4-8780-d507db3cfe40" xmlns:ns4="bd38bf57-e6d2-41f2-bece-9c98adfb5a99" targetNamespace="http://schemas.microsoft.com/office/2006/metadata/properties" ma:root="true" ma:fieldsID="6b573d093359a967fb39f7b84769f52d" ns3:_="" ns4:_="">
    <xsd:import namespace="2fda9b7d-769e-45a4-8780-d507db3cfe40"/>
    <xsd:import namespace="bd38bf57-e6d2-41f2-bece-9c98adfb5a99"/>
    <xsd:element name="properties">
      <xsd:complexType>
        <xsd:sequence>
          <xsd:element name="documentManagement">
            <xsd:complexType>
              <xsd:all>
                <xsd:element ref="ns3:CloudMigratorOriginId" minOccurs="0"/>
                <xsd:element ref="ns3:FileHash" minOccurs="0"/>
                <xsd:element ref="ns3:CloudMigratorVersion" minOccurs="0"/>
                <xsd:element ref="ns3:UniqueSourceRef" minOccurs="0"/>
                <xsd:element ref="ns4:SharedWithUsers" minOccurs="0"/>
                <xsd:element ref="ns4:SharedWithDetails" minOccurs="0"/>
                <xsd:element ref="ns4:SharingHintHash" minOccurs="0"/>
                <xsd:element ref="ns3:MediaServiceMetadata" minOccurs="0"/>
                <xsd:element ref="ns3:MediaServiceFastMetadata" minOccurs="0"/>
                <xsd:element ref="ns3:MediaServiceAutoKeyPoints" minOccurs="0"/>
                <xsd:element ref="ns3:MediaServiceKeyPoints" minOccurs="0"/>
                <xsd:element ref="ns3:MediaLengthInSecond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da9b7d-769e-45a4-8780-d507db3cfe40" elementFormDefault="qualified">
    <xsd:import namespace="http://schemas.microsoft.com/office/2006/documentManagement/types"/>
    <xsd:import namespace="http://schemas.microsoft.com/office/infopath/2007/PartnerControls"/>
    <xsd:element name="CloudMigratorOriginId" ma:index="8" nillable="true" ma:displayName="CloudMigratorOriginId" ma:internalName="CloudMigratorOriginId">
      <xsd:simpleType>
        <xsd:restriction base="dms:Note">
          <xsd:maxLength value="255"/>
        </xsd:restriction>
      </xsd:simpleType>
    </xsd:element>
    <xsd:element name="FileHash" ma:index="9" nillable="true" ma:displayName="FileHash" ma:internalName="FileHash">
      <xsd:simpleType>
        <xsd:restriction base="dms:Note">
          <xsd:maxLength value="255"/>
        </xsd:restriction>
      </xsd:simpleType>
    </xsd:element>
    <xsd:element name="CloudMigratorVersion" ma:index="10" nillable="true" ma:displayName="CloudMigratorVersion" ma:internalName="CloudMigratorVersion">
      <xsd:simpleType>
        <xsd:restriction base="dms:Note">
          <xsd:maxLength value="255"/>
        </xsd:restriction>
      </xsd:simpleType>
    </xsd:element>
    <xsd:element name="UniqueSourceRef" ma:index="11" nillable="true" ma:displayName="UniqueSourceRef" ma:internalName="UniqueSourceRef">
      <xsd:simpleType>
        <xsd:restriction base="dms:Note">
          <xsd:maxLength value="255"/>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DateTaken" ma:index="20" nillable="true" ma:displayName="MediaServiceDateTaken" ma:hidden="true" ma:internalName="MediaServiceDateTaken" ma:readOnly="true">
      <xsd:simpleType>
        <xsd:restriction base="dms:Text"/>
      </xsd:simpleType>
    </xsd:element>
    <xsd:element name="MediaServiceAutoTags" ma:index="21" nillable="true" ma:displayName="Tags" ma:internalName="MediaServiceAutoTags"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Location" ma:index="25" nillable="true" ma:displayName="Location" ma:internalName="MediaServiceLocation" ma:readOnly="true">
      <xsd:simpleType>
        <xsd:restriction base="dms:Text"/>
      </xsd:simpleType>
    </xsd:element>
    <xsd:element name="_activity" ma:index="26" nillable="true" ma:displayName="_activity" ma:hidden="true" ma:internalName="_activity">
      <xsd:simpleType>
        <xsd:restriction base="dms:Note"/>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ystemTags" ma:index="28" nillable="true" ma:displayName="MediaServiceSystemTags" ma:hidden="true" ma:internalName="MediaServiceSystemTags" ma:readOnly="true">
      <xsd:simpleType>
        <xsd:restriction base="dms:Note"/>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38bf57-e6d2-41f2-bece-9c98adfb5a9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E28240-3B92-4B39-B690-9387D0E688A4}">
  <ds:schemaRefs>
    <ds:schemaRef ds:uri="http://schemas.microsoft.com/sharepoint/v3/contenttype/forms"/>
  </ds:schemaRefs>
</ds:datastoreItem>
</file>

<file path=customXml/itemProps2.xml><?xml version="1.0" encoding="utf-8"?>
<ds:datastoreItem xmlns:ds="http://schemas.openxmlformats.org/officeDocument/2006/customXml" ds:itemID="{A952CAE0-52F2-488C-AF55-DE2A931397C9}">
  <ds:schemaRefs>
    <ds:schemaRef ds:uri="http://schemas.openxmlformats.org/package/2006/metadata/core-properties"/>
    <ds:schemaRef ds:uri="http://purl.org/dc/terms/"/>
    <ds:schemaRef ds:uri="http://purl.org/dc/dcmitype/"/>
    <ds:schemaRef ds:uri="2fda9b7d-769e-45a4-8780-d507db3cfe40"/>
    <ds:schemaRef ds:uri="http://purl.org/dc/elements/1.1/"/>
    <ds:schemaRef ds:uri="http://schemas.microsoft.com/office/2006/documentManagement/types"/>
    <ds:schemaRef ds:uri="bd38bf57-e6d2-41f2-bece-9c98adfb5a99"/>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777D2C8-20C4-4B98-A934-3C0BA9E300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da9b7d-769e-45a4-8780-d507db3cfe40"/>
    <ds:schemaRef ds:uri="bd38bf57-e6d2-41f2-bece-9c98adfb5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5344</TotalTime>
  <Words>2779</Words>
  <Application>Microsoft Macintosh PowerPoint</Application>
  <PresentationFormat>Widescreen</PresentationFormat>
  <Paragraphs>230</Paragraphs>
  <Slides>18</Slides>
  <Notes>18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Bradley Hand ITC</vt:lpstr>
      <vt:lpstr>Calibri</vt:lpstr>
      <vt:lpstr>IBM Plex Sans Condensed</vt:lpstr>
      <vt:lpstr>Symbol</vt:lpstr>
      <vt:lpstr>Tahoma</vt:lpstr>
      <vt:lpstr>Wingdings</vt:lpstr>
      <vt:lpstr>Staff PowerPoint Theme 2019</vt:lpstr>
      <vt:lpstr>1_Staff PowerPoint Theme 2019</vt:lpstr>
      <vt:lpstr>MTU Access Service:  Disability Support Service (DSS) - emerging trends for students with disabilities and supports </vt:lpstr>
      <vt:lpstr>Access Service</vt:lpstr>
      <vt:lpstr>Disability Support Service (DSS)</vt:lpstr>
      <vt:lpstr>DARE admissions scheme</vt:lpstr>
      <vt:lpstr>Key 2026 dates</vt:lpstr>
      <vt:lpstr>2025 MTU DARE offers</vt:lpstr>
      <vt:lpstr>DARE Applications Assessed  2010 - 2025</vt:lpstr>
      <vt:lpstr>Meet the MTU Cork campus DSS team</vt:lpstr>
      <vt:lpstr>Who does the DSS support?</vt:lpstr>
      <vt:lpstr>DSS undergraduates by Primary disability 24/25</vt:lpstr>
      <vt:lpstr>All DSS students 24/25 by Field of Study</vt:lpstr>
      <vt:lpstr>What DSS supports are available?</vt:lpstr>
      <vt:lpstr>PowerPoint Presentation</vt:lpstr>
      <vt:lpstr>Transitions: Prepare guide</vt:lpstr>
      <vt:lpstr>Transitions – Sensory map</vt:lpstr>
      <vt:lpstr>Transitions Initiatives</vt:lpstr>
      <vt:lpstr>Universal Design for Learning (UDL) </vt:lpstr>
      <vt:lpstr>Inclusive MTU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Sinead Quinn</dc:creator>
  <cp:lastModifiedBy>Philip O Reilly</cp:lastModifiedBy>
  <cp:revision>721</cp:revision>
  <cp:lastPrinted>2023-01-09T16:21:21Z</cp:lastPrinted>
  <dcterms:created xsi:type="dcterms:W3CDTF">2017-09-13T15:18:46Z</dcterms:created>
  <dcterms:modified xsi:type="dcterms:W3CDTF">2025-12-03T10:07:04Z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0x010100F758E2AEAB452247A03C41EC2F37EDCC</vt:lpwstr>
  </property>
</Properties>
</file>