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8" r:id="rId2"/>
    <p:sldId id="360" r:id="rId3"/>
    <p:sldId id="354" r:id="rId4"/>
    <p:sldId id="315" r:id="rId5"/>
    <p:sldId id="364" r:id="rId6"/>
    <p:sldId id="358" r:id="rId7"/>
    <p:sldId id="362" r:id="rId8"/>
    <p:sldId id="374" r:id="rId9"/>
    <p:sldId id="370" r:id="rId10"/>
    <p:sldId id="320" r:id="rId11"/>
    <p:sldId id="365" r:id="rId12"/>
    <p:sldId id="321" r:id="rId13"/>
    <p:sldId id="371" r:id="rId14"/>
    <p:sldId id="373" r:id="rId15"/>
    <p:sldId id="508" r:id="rId16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8557"/>
    <a:srgbClr val="1F3841"/>
    <a:srgbClr val="2D414A"/>
    <a:srgbClr val="6BC7F0"/>
    <a:srgbClr val="005B5E"/>
    <a:srgbClr val="EC008B"/>
    <a:srgbClr val="00A2E2"/>
    <a:srgbClr val="FBFBFB"/>
    <a:srgbClr val="5DA8B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456" y="17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idan Ware" userId="9a9a8432-a604-4ced-8279-43f401e75c8b" providerId="ADAL" clId="{D2666C52-ABD4-4EB0-9784-5153BF2E8E18}"/>
    <pc:docChg chg="delSld">
      <pc:chgData name="Aidan Ware" userId="9a9a8432-a604-4ced-8279-43f401e75c8b" providerId="ADAL" clId="{D2666C52-ABD4-4EB0-9784-5153BF2E8E18}" dt="2025-12-01T11:33:28.117" v="3" actId="47"/>
      <pc:docMkLst>
        <pc:docMk/>
      </pc:docMkLst>
      <pc:sldChg chg="del">
        <pc:chgData name="Aidan Ware" userId="9a9a8432-a604-4ced-8279-43f401e75c8b" providerId="ADAL" clId="{D2666C52-ABD4-4EB0-9784-5153BF2E8E18}" dt="2025-12-01T11:33:24.932" v="0" actId="47"/>
        <pc:sldMkLst>
          <pc:docMk/>
          <pc:sldMk cId="715496905" sldId="366"/>
        </pc:sldMkLst>
      </pc:sldChg>
      <pc:sldChg chg="del">
        <pc:chgData name="Aidan Ware" userId="9a9a8432-a604-4ced-8279-43f401e75c8b" providerId="ADAL" clId="{D2666C52-ABD4-4EB0-9784-5153BF2E8E18}" dt="2025-12-01T11:33:26.291" v="1" actId="47"/>
        <pc:sldMkLst>
          <pc:docMk/>
          <pc:sldMk cId="1375850809" sldId="367"/>
        </pc:sldMkLst>
      </pc:sldChg>
      <pc:sldChg chg="del">
        <pc:chgData name="Aidan Ware" userId="9a9a8432-a604-4ced-8279-43f401e75c8b" providerId="ADAL" clId="{D2666C52-ABD4-4EB0-9784-5153BF2E8E18}" dt="2025-12-01T11:33:27.048" v="2" actId="47"/>
        <pc:sldMkLst>
          <pc:docMk/>
          <pc:sldMk cId="456593423" sldId="368"/>
        </pc:sldMkLst>
      </pc:sldChg>
      <pc:sldChg chg="del">
        <pc:chgData name="Aidan Ware" userId="9a9a8432-a604-4ced-8279-43f401e75c8b" providerId="ADAL" clId="{D2666C52-ABD4-4EB0-9784-5153BF2E8E18}" dt="2025-12-01T11:33:28.117" v="3" actId="47"/>
        <pc:sldMkLst>
          <pc:docMk/>
          <pc:sldMk cId="3632312583" sldId="36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6670D4-2F15-45AC-B93F-C3B4F9B05FCC}" type="datetimeFigureOut">
              <a:rPr lang="en-IE" smtClean="0"/>
              <a:t>03/12/2025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621213"/>
            <a:ext cx="5851525" cy="37798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359E5-256B-4EEC-A8BE-201E22944A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50802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26C1DB-55C4-6B36-6B1A-FB536E02D9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878BA0-FCAD-248A-BEDE-065B20B924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BBF6D2-5468-E204-8DA3-1AC553378F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02F0D-52EE-476C-8AD2-BD0FF3464030}" type="datetime1">
              <a:rPr lang="en-IE" smtClean="0"/>
              <a:t>03/12/2025</a:t>
            </a:fld>
            <a:endParaRPr lang="en-I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18A61A-4B0E-586B-1D0C-34B743102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A9A241-B546-B811-F2C8-D970F4539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E14-229C-4936-A87C-6B499B0BFA79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09183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D6E8E-AE4A-2D7A-ACFC-4DF5BC49EE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D7ECDE-617D-2DCA-2AA8-51EB95D4B4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3229FD-709C-ED52-FDB7-B5513A56A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53801-B78C-46BD-A864-07B519715888}" type="datetime1">
              <a:rPr lang="en-IE" smtClean="0"/>
              <a:t>03/12/2025</a:t>
            </a:fld>
            <a:endParaRPr lang="en-I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C34829-6061-709C-6C68-BA55C43B5C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6923B4-ACAE-68D6-97A3-594F0B9F7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E14-229C-4936-A87C-6B499B0BFA79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882422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0375EB-F9D3-5E1E-0EDA-D6EC87356A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DB2FBB-9974-BEE8-9128-FE0C9DE336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B06A7-EBA7-E3DC-798A-C62BB7D5F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34E8-FFC2-47F8-B91A-9D2BAAB39736}" type="datetime1">
              <a:rPr lang="en-IE" smtClean="0"/>
              <a:t>03/12/2025</a:t>
            </a:fld>
            <a:endParaRPr lang="en-I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78B92B-8A11-124A-7D0E-9A0419667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EB1C8C-EAF7-5634-5612-CA1C0CF0A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E14-229C-4936-A87C-6B499B0BFA79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127168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00CF92-F029-C498-472B-94BA1C556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EED9FF-C8C5-1D60-5903-ACC88021BB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3C4227-0BA6-F48A-A1F0-25E9401B5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BCF2B-7387-4628-BA6F-34A2FDDD031E}" type="datetime1">
              <a:rPr lang="en-IE" smtClean="0"/>
              <a:t>03/12/2025</a:t>
            </a:fld>
            <a:endParaRPr lang="en-I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9A1EAA-445D-0ABD-61B9-F4673BF0F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4E3247-3E5B-3003-4569-867AD6B54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E14-229C-4936-A87C-6B499B0BFA79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112709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15AA1-F868-77E1-FCED-10C1A9499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CF2FF4-CFE1-4D9C-6752-810B41D22C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B91AFA-FCB1-8AD3-5986-2466D5FA2A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04AAE-2D0A-4ABF-9D4C-FA83BD244583}" type="datetime1">
              <a:rPr lang="en-IE" smtClean="0"/>
              <a:t>03/12/2025</a:t>
            </a:fld>
            <a:endParaRPr lang="en-I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CAB729-2ED2-6A30-04D0-CAB321B57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0207ED-0A02-802B-2807-7906D12B2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E14-229C-4936-A87C-6B499B0BFA79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534224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E3BFF-6C27-4ADC-9275-DEA35FFB9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E03F51-E817-5773-1EC4-290C2D39E9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3BF6BD-B602-9827-24E9-4C37D9A059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609847-D553-FA10-9B51-846C9ABF1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DEEC1-3EBB-4F7D-A2D6-7EDD48902A5C}" type="datetime1">
              <a:rPr lang="en-IE" smtClean="0"/>
              <a:t>03/12/2025</a:t>
            </a:fld>
            <a:endParaRPr lang="en-I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09ECF0-F690-0440-A3DC-57A44B719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BA9C36-0E58-26F9-1A3E-C1AB48337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E14-229C-4936-A87C-6B499B0BFA79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175275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80C64-E432-D9E3-D65B-A6507704C3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134516-521B-F571-048A-D510B3E6D7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FD3E79-1FD4-D3B8-F1A9-5962BCAC84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45181C-9BB8-1245-9C4A-B0B8D73304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56DA74-A69F-CF1F-72EC-956523FEA6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3A2CF5C-6EE3-8B51-2E78-535C32ABA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2D073-3EA8-4213-9F01-4E2F25D81862}" type="datetime1">
              <a:rPr lang="en-IE" smtClean="0"/>
              <a:t>03/12/2025</a:t>
            </a:fld>
            <a:endParaRPr lang="en-IE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ADD0C0-86AA-1DC8-8147-E73DD6AEB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640DF47-E765-E212-4800-E78E18A6C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E14-229C-4936-A87C-6B499B0BFA79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670760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7FD354-3DE1-58D5-419E-1F98ED285A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B111C0-FB29-2CE4-8E4A-A7355490F6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A5041-CDA2-4769-B52B-3BBBD3845DED}" type="datetime1">
              <a:rPr lang="en-IE" smtClean="0"/>
              <a:t>03/12/2025</a:t>
            </a:fld>
            <a:endParaRPr lang="en-I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A99399-73DF-E076-8607-4E9D6D91F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385334-D1D9-2FD7-19A2-B08201E3A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E14-229C-4936-A87C-6B499B0BFA79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77264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01B304C-E384-0752-053F-FDDAD9CBC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403CE-ED42-4573-8CD2-F0546DE15199}" type="datetime1">
              <a:rPr lang="en-IE" smtClean="0"/>
              <a:t>03/12/2025</a:t>
            </a:fld>
            <a:endParaRPr lang="en-IE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5532109-3F52-D8BE-4215-554373D68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308F04-FCDD-5F1C-6575-98BC43773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E14-229C-4936-A87C-6B499B0BFA79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503310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E8206-AC18-8729-0149-4F916F035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E1F219-9AD6-6A41-FE2A-EBC8D5A566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EBBB97-BD69-DB41-7799-E115B75801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33956-E19E-48B3-3CA6-B2654B42F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8D25-F6B9-46AA-B0D1-81E2959406E7}" type="datetime1">
              <a:rPr lang="en-IE" smtClean="0"/>
              <a:t>03/12/2025</a:t>
            </a:fld>
            <a:endParaRPr lang="en-I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C1BAB1-CA74-804E-5B35-904E3DDAE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21D59D-E2C9-6175-5F6A-97E1F6C34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E14-229C-4936-A87C-6B499B0BFA79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798457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E0E77-2FEC-F65A-6580-438105D27D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742FACD-C8BB-811F-C700-820B2901AF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3706E3-0441-E018-9292-E1BC61EEA6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431E4D-E6A0-6611-3B0C-C99A98FF6A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651ED-ACB6-44FB-8D98-1B9064A87421}" type="datetime1">
              <a:rPr lang="en-IE" smtClean="0"/>
              <a:t>03/12/2025</a:t>
            </a:fld>
            <a:endParaRPr lang="en-I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3B7233-2AC1-BBE5-C6D4-5AE7F1D83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929AB8-E6B5-710F-F022-9BD4A9DBE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E14-229C-4936-A87C-6B499B0BFA79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861832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94A979F-EDFA-5321-2CC8-4DEA2E50A8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7F93D5-5EAF-BF9C-9A52-EFEA3F3ECF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3FBF39-6B6B-2717-6215-B9A559F085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F8E04F-A438-44AC-B903-98045F40EF91}" type="datetime1">
              <a:rPr lang="en-IE" smtClean="0"/>
              <a:t>03/12/2025</a:t>
            </a:fld>
            <a:endParaRPr lang="en-I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FEE276-79E9-E55F-48E0-8548D5D0F0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D420B6-D9F9-B5F1-3442-A1CC3EAE6B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186E14-229C-4936-A87C-6B499B0BFA79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439255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7.jpg"/><Relationship Id="rId7" Type="http://schemas.openxmlformats.org/officeDocument/2006/relationships/image" Target="../media/image11.png"/><Relationship Id="rId12" Type="http://schemas.openxmlformats.org/officeDocument/2006/relationships/image" Target="../media/image13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0" Type="http://schemas.openxmlformats.org/officeDocument/2006/relationships/image" Target="../media/image5.png"/><Relationship Id="rId4" Type="http://schemas.openxmlformats.org/officeDocument/2006/relationships/image" Target="../media/image8.jpg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7.jpg"/><Relationship Id="rId7" Type="http://schemas.openxmlformats.org/officeDocument/2006/relationships/image" Target="../media/image11.png"/><Relationship Id="rId12" Type="http://schemas.openxmlformats.org/officeDocument/2006/relationships/image" Target="../media/image13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0" Type="http://schemas.openxmlformats.org/officeDocument/2006/relationships/image" Target="../media/image5.png"/><Relationship Id="rId4" Type="http://schemas.openxmlformats.org/officeDocument/2006/relationships/image" Target="../media/image8.jpg"/><Relationship Id="rId9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3.jpeg"/><Relationship Id="rId7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FB9CAE4-566B-7801-28CB-B4EF4357CF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661"/>
            <a:ext cx="12192000" cy="68359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0D4CE84-9AA0-614D-F3E8-34004493EC8F}"/>
              </a:ext>
            </a:extLst>
          </p:cNvPr>
          <p:cNvSpPr txBox="1">
            <a:spLocks/>
          </p:cNvSpPr>
          <p:nvPr/>
        </p:nvSpPr>
        <p:spPr>
          <a:xfrm>
            <a:off x="978093" y="3016003"/>
            <a:ext cx="10693188" cy="20953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IE" sz="7200" b="1" dirty="0">
              <a:solidFill>
                <a:schemeClr val="bg1"/>
              </a:solidFill>
              <a:latin typeface="Tw Cen MT" panose="020B0602020104020603" pitchFamily="34" charset="0"/>
            </a:endParaRPr>
          </a:p>
          <a:p>
            <a:pPr algn="ctr"/>
            <a:endParaRPr lang="en-IE" sz="3200" b="1" dirty="0">
              <a:solidFill>
                <a:schemeClr val="bg1"/>
              </a:solidFill>
              <a:latin typeface="Tw Cen MT" panose="020B0602020104020603" pitchFamily="34" charset="0"/>
            </a:endParaRPr>
          </a:p>
          <a:p>
            <a:pPr algn="ctr"/>
            <a:r>
              <a:rPr lang="en-IE" sz="5400" b="1" i="1" dirty="0">
                <a:solidFill>
                  <a:schemeClr val="bg1"/>
                </a:solidFill>
                <a:latin typeface="Tw Cen MT" panose="020B0602020104020603" pitchFamily="34" charset="0"/>
              </a:rPr>
              <a:t>CR_CCEBA_7 (3 Year BEng)</a:t>
            </a:r>
          </a:p>
          <a:p>
            <a:pPr algn="ctr"/>
            <a:endParaRPr lang="en-IE" sz="2600" b="1" i="1" dirty="0">
              <a:solidFill>
                <a:schemeClr val="bg1"/>
              </a:solidFill>
              <a:latin typeface="Tw Cen MT" panose="020B0602020104020603" pitchFamily="34" charset="0"/>
            </a:endParaRPr>
          </a:p>
          <a:p>
            <a:pPr algn="ctr"/>
            <a:r>
              <a:rPr lang="en-IE" sz="5400" b="1" i="1" dirty="0">
                <a:solidFill>
                  <a:schemeClr val="bg1"/>
                </a:solidFill>
                <a:latin typeface="Tw Cen MT" panose="020B0602020104020603" pitchFamily="34" charset="0"/>
              </a:rPr>
              <a:t>CCEBA_6 (2 Year Higher Certificate)</a:t>
            </a:r>
          </a:p>
          <a:p>
            <a:pPr algn="ctr"/>
            <a:endParaRPr lang="en-IE" sz="7200" i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6B4D9-A38E-9A5D-E6F6-ADF5735C8EA1}"/>
              </a:ext>
            </a:extLst>
          </p:cNvPr>
          <p:cNvSpPr txBox="1"/>
          <p:nvPr/>
        </p:nvSpPr>
        <p:spPr>
          <a:xfrm>
            <a:off x="134434" y="2350510"/>
            <a:ext cx="12192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latin typeface="Tw Cen MT" panose="020B0602020104020603" pitchFamily="34" charset="0"/>
              </a:rPr>
              <a:t>Civil Engineering by Apprenticeship</a:t>
            </a:r>
            <a:endParaRPr lang="en-GB" sz="6000" dirty="0">
              <a:solidFill>
                <a:schemeClr val="bg1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BB963CA-5B37-4418-90BA-7A1604B4D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E14-229C-4936-A87C-6B499B0BFA79}" type="slidenum">
              <a:rPr lang="en-IE" smtClean="0"/>
              <a:t>1</a:t>
            </a:fld>
            <a:endParaRPr lang="en-IE" dirty="0"/>
          </a:p>
        </p:txBody>
      </p:sp>
      <p:pic>
        <p:nvPicPr>
          <p:cNvPr id="4" name="Picture 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4F419E49-D3F9-6ABB-1C57-8DC7E532EB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4434" y="5401119"/>
            <a:ext cx="4764184" cy="158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8158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BC2B61-153A-C622-BDEF-2B013ED336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5A3E3B9-8BE5-414D-6049-7CE79F435D00}"/>
              </a:ext>
            </a:extLst>
          </p:cNvPr>
          <p:cNvSpPr/>
          <p:nvPr/>
        </p:nvSpPr>
        <p:spPr>
          <a:xfrm>
            <a:off x="594220" y="3430756"/>
            <a:ext cx="8591550" cy="890325"/>
          </a:xfrm>
          <a:prstGeom prst="roundRect">
            <a:avLst/>
          </a:prstGeom>
          <a:solidFill>
            <a:srgbClr val="FBFBF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8B88290-44DC-D374-6A9E-DBD2C5B86E5D}"/>
              </a:ext>
            </a:extLst>
          </p:cNvPr>
          <p:cNvSpPr/>
          <p:nvPr/>
        </p:nvSpPr>
        <p:spPr>
          <a:xfrm>
            <a:off x="585594" y="2406494"/>
            <a:ext cx="8591550" cy="890325"/>
          </a:xfrm>
          <a:prstGeom prst="roundRect">
            <a:avLst/>
          </a:prstGeom>
          <a:solidFill>
            <a:srgbClr val="FBFBF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2504FE3-3ECF-685B-CEB9-BD68D9E59B5B}"/>
              </a:ext>
            </a:extLst>
          </p:cNvPr>
          <p:cNvSpPr/>
          <p:nvPr/>
        </p:nvSpPr>
        <p:spPr>
          <a:xfrm>
            <a:off x="581025" y="1026005"/>
            <a:ext cx="8591550" cy="1238250"/>
          </a:xfrm>
          <a:prstGeom prst="roundRect">
            <a:avLst/>
          </a:prstGeom>
          <a:solidFill>
            <a:srgbClr val="FBFBF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4" descr="Munster Technological University - Wikipedia">
            <a:extLst>
              <a:ext uri="{FF2B5EF4-FFF2-40B4-BE49-F238E27FC236}">
                <a16:creationId xmlns:a16="http://schemas.microsoft.com/office/drawing/2014/main" id="{63202702-A244-C411-829B-4341600FB4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2" t="16571" b="19508"/>
          <a:stretch/>
        </p:blipFill>
        <p:spPr bwMode="auto">
          <a:xfrm>
            <a:off x="11709" y="6076252"/>
            <a:ext cx="2701256" cy="74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object 7">
            <a:extLst>
              <a:ext uri="{FF2B5EF4-FFF2-40B4-BE49-F238E27FC236}">
                <a16:creationId xmlns:a16="http://schemas.microsoft.com/office/drawing/2014/main" id="{37B4FE61-AAC1-90D6-D93A-FED55CE39154}"/>
              </a:ext>
            </a:extLst>
          </p:cNvPr>
          <p:cNvSpPr txBox="1">
            <a:spLocks/>
          </p:cNvSpPr>
          <p:nvPr/>
        </p:nvSpPr>
        <p:spPr>
          <a:xfrm>
            <a:off x="112483" y="-19998"/>
            <a:ext cx="12321396" cy="641353"/>
          </a:xfrm>
          <a:prstGeom prst="rect">
            <a:avLst/>
          </a:prstGeom>
        </p:spPr>
        <p:txBody>
          <a:bodyPr vert="horz" wrap="square" lIns="0" tIns="11516" rIns="0" bIns="0" rtlCol="0" anchor="ctr">
            <a:spAutoFit/>
          </a:bodyPr>
          <a:lstStyle>
            <a:lvl1pPr algn="l" defTabSz="914400" rtl="0" eaLnBrk="1" latinLnBrk="0" hangingPunct="1">
              <a:lnSpc>
                <a:spcPct val="93000"/>
              </a:lnSpc>
              <a:spcBef>
                <a:spcPct val="0"/>
              </a:spcBef>
              <a:buNone/>
              <a:defRPr sz="1600" b="1" kern="1200">
                <a:solidFill>
                  <a:srgbClr val="71004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1516">
              <a:spcBef>
                <a:spcPts val="91"/>
              </a:spcBef>
            </a:pPr>
            <a:r>
              <a:rPr lang="en-GB" sz="4400" spc="-14" dirty="0">
                <a:solidFill>
                  <a:srgbClr val="00A2E2"/>
                </a:solidFill>
                <a:latin typeface="IBM Plex Sans Condensed" panose="020B0506050203000203" pitchFamily="34" charset="0"/>
                <a:cs typeface="Arial" panose="020B0604020202020204" pitchFamily="34" charset="0"/>
              </a:rPr>
              <a:t>Programme Format (Yearly)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5C7ED4F-06F0-FC59-64FB-B90D78240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E14-229C-4936-A87C-6B499B0BFA79}" type="slidenum">
              <a:rPr lang="en-IE" smtClean="0"/>
              <a:t>10</a:t>
            </a:fld>
            <a:endParaRPr lang="en-IE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E99934D-0B40-3261-6845-8527C07364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50" y="5967675"/>
            <a:ext cx="5989041" cy="8903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EB9AD8A-40C2-F162-3F88-EAC7DE3DE2AC}"/>
              </a:ext>
            </a:extLst>
          </p:cNvPr>
          <p:cNvSpPr txBox="1"/>
          <p:nvPr/>
        </p:nvSpPr>
        <p:spPr>
          <a:xfrm rot="16200000">
            <a:off x="8446291" y="2037529"/>
            <a:ext cx="3320955" cy="1312963"/>
          </a:xfrm>
          <a:prstGeom prst="roundRect">
            <a:avLst/>
          </a:prstGeom>
          <a:solidFill>
            <a:srgbClr val="FBFBF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sz="2400" b="1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15 Credit</a:t>
            </a:r>
          </a:p>
          <a:p>
            <a:r>
              <a:rPr lang="en-IE" sz="2400" b="1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Work Based Learning Module (Year Long)</a:t>
            </a:r>
          </a:p>
        </p:txBody>
      </p:sp>
      <p:pic>
        <p:nvPicPr>
          <p:cNvPr id="4" name="Picture 3" descr="A close-up of a logo&#10;&#10;AI-generated content may be incorrect.">
            <a:extLst>
              <a:ext uri="{FF2B5EF4-FFF2-40B4-BE49-F238E27FC236}">
                <a16:creationId xmlns:a16="http://schemas.microsoft.com/office/drawing/2014/main" id="{C3888833-F238-6356-5005-92E4FC4267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97"/>
          <a:stretch>
            <a:fillRect/>
          </a:stretch>
        </p:blipFill>
        <p:spPr>
          <a:xfrm>
            <a:off x="2462529" y="5945250"/>
            <a:ext cx="3230731" cy="89032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8D69555-58E2-2218-5FB6-7E06F3D0DC99}"/>
              </a:ext>
            </a:extLst>
          </p:cNvPr>
          <p:cNvSpPr txBox="1"/>
          <p:nvPr/>
        </p:nvSpPr>
        <p:spPr>
          <a:xfrm>
            <a:off x="209551" y="509288"/>
            <a:ext cx="11744324" cy="560153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IE" sz="2600" dirty="0">
                <a:latin typeface="IBM Plex Sans Condensed" panose="020B0506050203000203" pitchFamily="34" charset="0"/>
              </a:rPr>
              <a:t>Each year is divided up into three terms running from September to August. </a:t>
            </a:r>
          </a:p>
          <a:p>
            <a:endParaRPr lang="en-IE" sz="1000" dirty="0">
              <a:latin typeface="IBM Plex Sans Condensed" panose="020B0506050203000203" pitchFamily="34" charset="0"/>
            </a:endParaRPr>
          </a:p>
          <a:p>
            <a:pPr lvl="1"/>
            <a:r>
              <a:rPr lang="en-IE" sz="2600" b="1" dirty="0">
                <a:latin typeface="IBM Plex Sans Condensed" panose="020B0506050203000203" pitchFamily="34" charset="0"/>
              </a:rPr>
              <a:t>Term 1 –</a:t>
            </a:r>
            <a:r>
              <a:rPr lang="en-IE" sz="2600" dirty="0">
                <a:latin typeface="IBM Plex Sans Condensed" panose="020B0506050203000203" pitchFamily="34" charset="0"/>
              </a:rPr>
              <a:t> September to December</a:t>
            </a:r>
          </a:p>
          <a:p>
            <a:pPr marL="1828800" lvl="3" indent="-457200">
              <a:buFont typeface="IBM Plex Sans Condensed" panose="020B0506050203000203" pitchFamily="34" charset="0"/>
              <a:buChar char="—"/>
            </a:pPr>
            <a:r>
              <a:rPr lang="en-IE" sz="2400" dirty="0">
                <a:latin typeface="IBM Plex Sans Condensed" panose="020B0506050203000203" pitchFamily="34" charset="0"/>
              </a:rPr>
              <a:t>Residential Week Module (5 Credits)</a:t>
            </a:r>
          </a:p>
          <a:p>
            <a:pPr marL="1828800" lvl="3" indent="-457200">
              <a:buFont typeface="IBM Plex Sans Condensed" panose="020B0506050203000203" pitchFamily="34" charset="0"/>
              <a:buChar char="—"/>
            </a:pPr>
            <a:r>
              <a:rPr lang="en-IE" sz="2400" dirty="0">
                <a:latin typeface="IBM Plex Sans Condensed" panose="020B0506050203000203" pitchFamily="34" charset="0"/>
              </a:rPr>
              <a:t>Plus 4 Taught Modules (5 Credits Each)</a:t>
            </a:r>
            <a:endParaRPr lang="en-IE" sz="1000" dirty="0">
              <a:latin typeface="IBM Plex Sans Condensed" panose="020B0506050203000203" pitchFamily="34" charset="0"/>
            </a:endParaRPr>
          </a:p>
          <a:p>
            <a:pPr lvl="1"/>
            <a:endParaRPr lang="en-IE" sz="1200" b="1" dirty="0">
              <a:latin typeface="IBM Plex Sans Condensed" panose="020B0506050203000203" pitchFamily="34" charset="0"/>
            </a:endParaRPr>
          </a:p>
          <a:p>
            <a:pPr lvl="1"/>
            <a:endParaRPr lang="en-IE" sz="100" b="1" dirty="0">
              <a:latin typeface="IBM Plex Sans Condensed" panose="020B0506050203000203" pitchFamily="34" charset="0"/>
            </a:endParaRPr>
          </a:p>
          <a:p>
            <a:pPr lvl="1"/>
            <a:r>
              <a:rPr lang="en-IE" sz="2600" b="1" dirty="0">
                <a:latin typeface="IBM Plex Sans Condensed" panose="020B0506050203000203" pitchFamily="34" charset="0"/>
              </a:rPr>
              <a:t>Term 2 – </a:t>
            </a:r>
            <a:r>
              <a:rPr lang="en-IE" sz="2600" dirty="0">
                <a:latin typeface="IBM Plex Sans Condensed" panose="020B0506050203000203" pitchFamily="34" charset="0"/>
              </a:rPr>
              <a:t>January to May</a:t>
            </a:r>
          </a:p>
          <a:p>
            <a:pPr marL="1828800" lvl="3" indent="-457200">
              <a:buFont typeface="IBM Plex Sans Condensed" panose="020B0506050203000203" pitchFamily="34" charset="0"/>
              <a:buChar char="—"/>
            </a:pPr>
            <a:r>
              <a:rPr lang="en-IE" sz="2400" dirty="0">
                <a:latin typeface="IBM Plex Sans Condensed" panose="020B0506050203000203" pitchFamily="34" charset="0"/>
              </a:rPr>
              <a:t>4 Taught Modules (5 Credits Each)</a:t>
            </a:r>
            <a:endParaRPr lang="en-IE" sz="2600" dirty="0">
              <a:latin typeface="IBM Plex Sans Condensed" panose="020B0506050203000203" pitchFamily="34" charset="0"/>
            </a:endParaRPr>
          </a:p>
          <a:p>
            <a:pPr marL="914400" lvl="1" indent="-457200">
              <a:buFont typeface="Wingdings" panose="05000000000000000000" pitchFamily="2" charset="2"/>
              <a:buChar char="§"/>
            </a:pPr>
            <a:endParaRPr lang="en-IE" sz="1000" dirty="0">
              <a:latin typeface="IBM Plex Sans Condensed" panose="020B0506050203000203" pitchFamily="34" charset="0"/>
            </a:endParaRPr>
          </a:p>
          <a:p>
            <a:pPr lvl="1"/>
            <a:endParaRPr lang="en-IE" sz="1000" b="1" dirty="0">
              <a:latin typeface="IBM Plex Sans Condensed" panose="020B0506050203000203" pitchFamily="34" charset="0"/>
            </a:endParaRPr>
          </a:p>
          <a:p>
            <a:pPr lvl="1"/>
            <a:r>
              <a:rPr lang="en-IE" sz="2600" b="1" dirty="0">
                <a:latin typeface="IBM Plex Sans Condensed" panose="020B0506050203000203" pitchFamily="34" charset="0"/>
              </a:rPr>
              <a:t>Term 3 – </a:t>
            </a:r>
            <a:r>
              <a:rPr lang="en-IE" sz="2600" dirty="0">
                <a:latin typeface="IBM Plex Sans Condensed" panose="020B0506050203000203" pitchFamily="34" charset="0"/>
              </a:rPr>
              <a:t>June to August</a:t>
            </a:r>
          </a:p>
          <a:p>
            <a:pPr marL="1828800" lvl="3" indent="-457200">
              <a:buFont typeface="IBM Plex Sans Condensed" panose="020B0506050203000203" pitchFamily="34" charset="0"/>
              <a:buChar char="—"/>
            </a:pPr>
            <a:r>
              <a:rPr lang="en-IE" sz="2400" dirty="0">
                <a:latin typeface="IBM Plex Sans Condensed" panose="020B0506050203000203" pitchFamily="34" charset="0"/>
              </a:rPr>
              <a:t>Focus on Work Based Learning (WBL) deliverables</a:t>
            </a:r>
          </a:p>
          <a:p>
            <a:endParaRPr lang="en-IE" sz="2600" dirty="0">
              <a:latin typeface="IBM Plex Sans Condensed" panose="020B0506050203000203" pitchFamily="34" charset="0"/>
            </a:endParaRPr>
          </a:p>
          <a:p>
            <a:r>
              <a:rPr lang="en-IE" sz="2600" dirty="0">
                <a:latin typeface="IBM Plex Sans Condensed" panose="020B0506050203000203" pitchFamily="34" charset="0"/>
              </a:rPr>
              <a:t>All modules, both WBL and taught modules, have </a:t>
            </a:r>
            <a:r>
              <a:rPr lang="en-IE" sz="2600" b="1" dirty="0">
                <a:latin typeface="IBM Plex Sans Condensed" panose="020B0506050203000203" pitchFamily="34" charset="0"/>
              </a:rPr>
              <a:t>academic credits </a:t>
            </a:r>
            <a:r>
              <a:rPr lang="en-IE" sz="2600" dirty="0">
                <a:latin typeface="IBM Plex Sans Condensed" panose="020B0506050203000203" pitchFamily="34" charset="0"/>
              </a:rPr>
              <a:t>attached to them which when passed accrue towards the apprentice’s qualification. 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endParaRPr lang="en-IE" sz="2600" dirty="0">
              <a:latin typeface="IBM Plex Sans Condensed" panose="020B050605020300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890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B80AF2-6F8D-3601-9B2C-F68175C751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Munster Technological University - Wikipedia">
            <a:extLst>
              <a:ext uri="{FF2B5EF4-FFF2-40B4-BE49-F238E27FC236}">
                <a16:creationId xmlns:a16="http://schemas.microsoft.com/office/drawing/2014/main" id="{9FDDF310-83F2-9254-E81A-AF2B4A8492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2" t="16571" b="19508"/>
          <a:stretch/>
        </p:blipFill>
        <p:spPr bwMode="auto">
          <a:xfrm>
            <a:off x="11709" y="6076252"/>
            <a:ext cx="2701256" cy="74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0B23F81-2AFC-8ECC-1239-0822D8143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E14-229C-4936-A87C-6B499B0BFA79}" type="slidenum">
              <a:rPr lang="en-IE" smtClean="0"/>
              <a:t>11</a:t>
            </a:fld>
            <a:endParaRPr lang="en-IE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A35367A-6E37-B9F4-EF0C-88B0BAF0F9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50" y="5967675"/>
            <a:ext cx="5989041" cy="890325"/>
          </a:xfrm>
          <a:prstGeom prst="rect">
            <a:avLst/>
          </a:prstGeom>
        </p:spPr>
      </p:pic>
      <p:pic>
        <p:nvPicPr>
          <p:cNvPr id="4" name="Picture 3" descr="A close-up of a logo&#10;&#10;AI-generated content may be incorrect.">
            <a:extLst>
              <a:ext uri="{FF2B5EF4-FFF2-40B4-BE49-F238E27FC236}">
                <a16:creationId xmlns:a16="http://schemas.microsoft.com/office/drawing/2014/main" id="{45252D1A-FAA0-47A7-FA08-D0AF85BE9D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97"/>
          <a:stretch>
            <a:fillRect/>
          </a:stretch>
        </p:blipFill>
        <p:spPr>
          <a:xfrm>
            <a:off x="2462529" y="5945250"/>
            <a:ext cx="3230731" cy="8903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B4D3CCE-6EBF-7C4E-EBC3-D2DC2ED8FC85}"/>
              </a:ext>
            </a:extLst>
          </p:cNvPr>
          <p:cNvSpPr txBox="1"/>
          <p:nvPr/>
        </p:nvSpPr>
        <p:spPr>
          <a:xfrm>
            <a:off x="4982925" y="56376"/>
            <a:ext cx="7308470" cy="556511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en-IE" sz="2600" b="1" dirty="0">
              <a:solidFill>
                <a:schemeClr val="tx1"/>
              </a:solidFill>
              <a:latin typeface="IBM Plex Sans Condensed" panose="020B05060502030002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90E69E-D805-0BAB-85B8-3C7C9A51CBA5}"/>
              </a:ext>
            </a:extLst>
          </p:cNvPr>
          <p:cNvSpPr txBox="1"/>
          <p:nvPr/>
        </p:nvSpPr>
        <p:spPr>
          <a:xfrm>
            <a:off x="1811325" y="1357042"/>
            <a:ext cx="3171600" cy="540000"/>
          </a:xfrm>
          <a:prstGeom prst="roundRect">
            <a:avLst/>
          </a:prstGeom>
          <a:solidFill>
            <a:srgbClr val="FBFBF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sz="2000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On the Job Training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5001361-A737-BC7C-B613-204EFAAB0F69}"/>
              </a:ext>
            </a:extLst>
          </p:cNvPr>
          <p:cNvSpPr txBox="1"/>
          <p:nvPr/>
        </p:nvSpPr>
        <p:spPr>
          <a:xfrm>
            <a:off x="1811325" y="2259847"/>
            <a:ext cx="3171600" cy="54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sz="2000" b="1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Online Learning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ED26753-7B1A-F29C-F65D-9A27E6F07128}"/>
              </a:ext>
            </a:extLst>
          </p:cNvPr>
          <p:cNvSpPr txBox="1"/>
          <p:nvPr/>
        </p:nvSpPr>
        <p:spPr>
          <a:xfrm>
            <a:off x="1830109" y="3942851"/>
            <a:ext cx="3171600" cy="540000"/>
          </a:xfrm>
          <a:prstGeom prst="roundRect">
            <a:avLst/>
          </a:prstGeom>
          <a:solidFill>
            <a:srgbClr val="FBFBF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sz="2000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On the Job Training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12A73A8-6B34-25E0-3C8E-052D3A5338E9}"/>
              </a:ext>
            </a:extLst>
          </p:cNvPr>
          <p:cNvSpPr txBox="1"/>
          <p:nvPr/>
        </p:nvSpPr>
        <p:spPr>
          <a:xfrm>
            <a:off x="1811325" y="4725062"/>
            <a:ext cx="3171600" cy="118102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sz="2000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On the Job Training </a:t>
            </a:r>
          </a:p>
          <a:p>
            <a:r>
              <a:rPr lang="en-IE" sz="2000" b="1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or</a:t>
            </a:r>
          </a:p>
          <a:p>
            <a:r>
              <a:rPr lang="en-IE" sz="2000" b="1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On-Campus (Every 3</a:t>
            </a:r>
            <a:r>
              <a:rPr lang="en-IE" sz="2000" b="1" baseline="30000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rd</a:t>
            </a:r>
            <a:r>
              <a:rPr lang="en-IE" sz="2000" b="1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 </a:t>
            </a:r>
            <a:r>
              <a:rPr lang="en-IE" sz="2000" b="1" dirty="0" err="1">
                <a:solidFill>
                  <a:schemeClr val="tx1"/>
                </a:solidFill>
                <a:latin typeface="IBM Plex Sans Condensed" panose="020B0506050203000203" pitchFamily="34" charset="0"/>
              </a:rPr>
              <a:t>Wk</a:t>
            </a:r>
            <a:r>
              <a:rPr lang="en-IE" sz="2000" b="1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) 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BDA30266-410B-E7B3-C071-A3F01848E152}"/>
              </a:ext>
            </a:extLst>
          </p:cNvPr>
          <p:cNvGrpSpPr/>
          <p:nvPr/>
        </p:nvGrpSpPr>
        <p:grpSpPr>
          <a:xfrm>
            <a:off x="-85725" y="1351594"/>
            <a:ext cx="2027836" cy="4114648"/>
            <a:chOff x="0" y="1351594"/>
            <a:chExt cx="2027836" cy="4114648"/>
          </a:xfrm>
        </p:grpSpPr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C5A1A6EC-9A6B-FBC4-95EB-D519BB6E2C33}"/>
                </a:ext>
              </a:extLst>
            </p:cNvPr>
            <p:cNvCxnSpPr>
              <a:cxnSpLocks/>
              <a:endCxn id="28" idx="2"/>
            </p:cNvCxnSpPr>
            <p:nvPr/>
          </p:nvCxnSpPr>
          <p:spPr>
            <a:xfrm flipH="1">
              <a:off x="898665" y="1493778"/>
              <a:ext cx="58515" cy="3972464"/>
            </a:xfrm>
            <a:prstGeom prst="straightConnector1">
              <a:avLst/>
            </a:prstGeom>
            <a:ln w="76200">
              <a:solidFill>
                <a:srgbClr val="1F384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01B0BE8-C3CD-FFB5-9D3F-2D8B8E05668F}"/>
                </a:ext>
              </a:extLst>
            </p:cNvPr>
            <p:cNvSpPr txBox="1"/>
            <p:nvPr/>
          </p:nvSpPr>
          <p:spPr>
            <a:xfrm>
              <a:off x="0" y="3135223"/>
              <a:ext cx="2027836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IE" sz="2400" b="1" dirty="0">
                  <a:solidFill>
                    <a:srgbClr val="1F3841"/>
                  </a:solidFill>
                  <a:latin typeface="IBM Plex Sans Condensed" panose="020B0506050203000203" pitchFamily="34" charset="0"/>
                </a:rPr>
                <a:t>Wednesday</a:t>
              </a:r>
              <a:endParaRPr lang="en-IE" sz="2400" b="1" dirty="0">
                <a:solidFill>
                  <a:srgbClr val="1F3841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374ED99-FE63-FC8F-498B-4630AE9C20A2}"/>
                </a:ext>
              </a:extLst>
            </p:cNvPr>
            <p:cNvSpPr txBox="1"/>
            <p:nvPr/>
          </p:nvSpPr>
          <p:spPr>
            <a:xfrm>
              <a:off x="271928" y="1351594"/>
              <a:ext cx="146983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IE" sz="2400" b="1" dirty="0">
                  <a:solidFill>
                    <a:srgbClr val="1F3841"/>
                  </a:solidFill>
                  <a:latin typeface="IBM Plex Sans Condensed" panose="020B0506050203000203" pitchFamily="34" charset="0"/>
                </a:rPr>
                <a:t>Monday</a:t>
              </a:r>
              <a:endParaRPr lang="en-IE" sz="2400" b="1" dirty="0">
                <a:solidFill>
                  <a:srgbClr val="1F3841"/>
                </a:solidFill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861F440-58D1-12FA-2A82-64F2EA52C296}"/>
                </a:ext>
              </a:extLst>
            </p:cNvPr>
            <p:cNvSpPr txBox="1"/>
            <p:nvPr/>
          </p:nvSpPr>
          <p:spPr>
            <a:xfrm>
              <a:off x="290711" y="2260673"/>
              <a:ext cx="146983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IE" sz="2400" b="1" dirty="0">
                  <a:solidFill>
                    <a:srgbClr val="1F3841"/>
                  </a:solidFill>
                  <a:latin typeface="IBM Plex Sans Condensed" panose="020B0506050203000203" pitchFamily="34" charset="0"/>
                </a:rPr>
                <a:t>Tuesday</a:t>
              </a:r>
              <a:endParaRPr lang="en-IE" sz="2400" b="1" dirty="0">
                <a:solidFill>
                  <a:srgbClr val="1F3841"/>
                </a:solidFill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A673376-C8E2-A124-7A80-6B81590817AB}"/>
                </a:ext>
              </a:extLst>
            </p:cNvPr>
            <p:cNvSpPr txBox="1"/>
            <p:nvPr/>
          </p:nvSpPr>
          <p:spPr>
            <a:xfrm>
              <a:off x="98597" y="3982019"/>
              <a:ext cx="1800100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IE" sz="2400" b="1" dirty="0">
                  <a:solidFill>
                    <a:srgbClr val="1F3841"/>
                  </a:solidFill>
                  <a:latin typeface="IBM Plex Sans Condensed" panose="020B0506050203000203" pitchFamily="34" charset="0"/>
                </a:rPr>
                <a:t>Thursday</a:t>
              </a:r>
              <a:endParaRPr lang="en-IE" sz="2400" b="1" dirty="0">
                <a:solidFill>
                  <a:srgbClr val="1F3841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C9DE1792-5B48-4316-D52E-4F953E137A3B}"/>
                </a:ext>
              </a:extLst>
            </p:cNvPr>
            <p:cNvSpPr txBox="1"/>
            <p:nvPr/>
          </p:nvSpPr>
          <p:spPr>
            <a:xfrm>
              <a:off x="98597" y="5004577"/>
              <a:ext cx="1600136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IE" sz="2400" b="1" dirty="0">
                  <a:solidFill>
                    <a:srgbClr val="1F3841"/>
                  </a:solidFill>
                  <a:latin typeface="IBM Plex Sans Condensed" panose="020B0506050203000203" pitchFamily="34" charset="0"/>
                </a:rPr>
                <a:t>Friday</a:t>
              </a:r>
              <a:endParaRPr lang="en-IE" sz="2400" b="1" dirty="0">
                <a:solidFill>
                  <a:srgbClr val="1F3841"/>
                </a:solidFill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42FCFC3A-7E73-E9FD-44A8-760CE1ED1991}"/>
              </a:ext>
            </a:extLst>
          </p:cNvPr>
          <p:cNvSpPr txBox="1"/>
          <p:nvPr/>
        </p:nvSpPr>
        <p:spPr>
          <a:xfrm>
            <a:off x="1852929" y="3096055"/>
            <a:ext cx="3171600" cy="540000"/>
          </a:xfrm>
          <a:prstGeom prst="roundRect">
            <a:avLst/>
          </a:prstGeom>
          <a:solidFill>
            <a:srgbClr val="FBFBF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sz="2000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On the Job Training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EB1382D-143C-4636-D4F3-A53825FE5CE6}"/>
              </a:ext>
            </a:extLst>
          </p:cNvPr>
          <p:cNvSpPr txBox="1"/>
          <p:nvPr/>
        </p:nvSpPr>
        <p:spPr>
          <a:xfrm>
            <a:off x="8793943" y="1357042"/>
            <a:ext cx="3171600" cy="540000"/>
          </a:xfrm>
          <a:prstGeom prst="roundRect">
            <a:avLst/>
          </a:prstGeom>
          <a:solidFill>
            <a:srgbClr val="FBFBF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sz="2000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On the Job Training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4A7D0D9-0FD1-D692-F33A-E88E9312D1C6}"/>
              </a:ext>
            </a:extLst>
          </p:cNvPr>
          <p:cNvSpPr txBox="1"/>
          <p:nvPr/>
        </p:nvSpPr>
        <p:spPr>
          <a:xfrm>
            <a:off x="8793943" y="2259847"/>
            <a:ext cx="3171600" cy="540000"/>
          </a:xfrm>
          <a:prstGeom prst="roundRect">
            <a:avLst/>
          </a:prstGeom>
          <a:solidFill>
            <a:srgbClr val="FBFBF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sz="2000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On the Job Training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A43ADD4-47A8-9C3D-FC58-0ACD58E5C3AC}"/>
              </a:ext>
            </a:extLst>
          </p:cNvPr>
          <p:cNvSpPr txBox="1"/>
          <p:nvPr/>
        </p:nvSpPr>
        <p:spPr>
          <a:xfrm>
            <a:off x="8812727" y="3942851"/>
            <a:ext cx="3171600" cy="54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sz="2000" b="1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Online Learning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BA8EC4F-D476-EAD1-6E3B-8AC5F3014E82}"/>
              </a:ext>
            </a:extLst>
          </p:cNvPr>
          <p:cNvSpPr txBox="1"/>
          <p:nvPr/>
        </p:nvSpPr>
        <p:spPr>
          <a:xfrm>
            <a:off x="8793943" y="4725062"/>
            <a:ext cx="3171600" cy="118102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sz="2000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On the Job Training </a:t>
            </a:r>
          </a:p>
          <a:p>
            <a:r>
              <a:rPr lang="en-IE" sz="2000" b="1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or</a:t>
            </a:r>
          </a:p>
          <a:p>
            <a:r>
              <a:rPr lang="en-IE" sz="2000" b="1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On-Campus (Every 3</a:t>
            </a:r>
            <a:r>
              <a:rPr lang="en-IE" sz="2000" b="1" baseline="30000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rd</a:t>
            </a:r>
            <a:r>
              <a:rPr lang="en-IE" sz="2000" b="1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 </a:t>
            </a:r>
            <a:r>
              <a:rPr lang="en-IE" sz="2000" b="1" dirty="0" err="1">
                <a:solidFill>
                  <a:schemeClr val="tx1"/>
                </a:solidFill>
                <a:latin typeface="IBM Plex Sans Condensed" panose="020B0506050203000203" pitchFamily="34" charset="0"/>
              </a:rPr>
              <a:t>Wk</a:t>
            </a:r>
            <a:r>
              <a:rPr lang="en-IE" sz="2000" b="1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)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D093060-F7D2-40F2-1ECC-4FE19DEC346E}"/>
              </a:ext>
            </a:extLst>
          </p:cNvPr>
          <p:cNvSpPr txBox="1"/>
          <p:nvPr/>
        </p:nvSpPr>
        <p:spPr>
          <a:xfrm>
            <a:off x="8835547" y="3096055"/>
            <a:ext cx="3171600" cy="540000"/>
          </a:xfrm>
          <a:prstGeom prst="roundRect">
            <a:avLst/>
          </a:prstGeom>
          <a:solidFill>
            <a:srgbClr val="FBFBF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sz="2000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On the Job Training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A9BAC21-DE0B-78E2-BF4B-BCB1A3AEFDFD}"/>
              </a:ext>
            </a:extLst>
          </p:cNvPr>
          <p:cNvSpPr txBox="1"/>
          <p:nvPr/>
        </p:nvSpPr>
        <p:spPr>
          <a:xfrm>
            <a:off x="5323436" y="1357042"/>
            <a:ext cx="3171600" cy="540000"/>
          </a:xfrm>
          <a:prstGeom prst="roundRect">
            <a:avLst/>
          </a:prstGeom>
          <a:solidFill>
            <a:srgbClr val="FBFBF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sz="2000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On the Job Training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3765EDF-1FB6-2FFD-667C-C7F483671CC6}"/>
              </a:ext>
            </a:extLst>
          </p:cNvPr>
          <p:cNvSpPr txBox="1"/>
          <p:nvPr/>
        </p:nvSpPr>
        <p:spPr>
          <a:xfrm>
            <a:off x="5323436" y="2259847"/>
            <a:ext cx="3171600" cy="540000"/>
          </a:xfrm>
          <a:prstGeom prst="roundRect">
            <a:avLst/>
          </a:prstGeom>
          <a:solidFill>
            <a:srgbClr val="FBFBF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sz="2000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On the Job Training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E7BAC02-6B3B-0000-DC69-25DB8AF498C8}"/>
              </a:ext>
            </a:extLst>
          </p:cNvPr>
          <p:cNvSpPr txBox="1"/>
          <p:nvPr/>
        </p:nvSpPr>
        <p:spPr>
          <a:xfrm>
            <a:off x="5342220" y="3942851"/>
            <a:ext cx="3171600" cy="540000"/>
          </a:xfrm>
          <a:prstGeom prst="roundRect">
            <a:avLst/>
          </a:prstGeom>
          <a:solidFill>
            <a:srgbClr val="FBFBF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sz="2000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On the Job Training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C1228EA-8206-41A4-229A-7E885B9BBFE9}"/>
              </a:ext>
            </a:extLst>
          </p:cNvPr>
          <p:cNvSpPr txBox="1"/>
          <p:nvPr/>
        </p:nvSpPr>
        <p:spPr>
          <a:xfrm>
            <a:off x="5323436" y="4725062"/>
            <a:ext cx="3171600" cy="118102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sz="2000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On the Job Training </a:t>
            </a:r>
          </a:p>
          <a:p>
            <a:r>
              <a:rPr lang="en-IE" sz="2000" b="1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or</a:t>
            </a:r>
          </a:p>
          <a:p>
            <a:r>
              <a:rPr lang="en-IE" sz="2000" b="1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On-Campus (Every 3</a:t>
            </a:r>
            <a:r>
              <a:rPr lang="en-IE" sz="2000" b="1" baseline="30000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rd</a:t>
            </a:r>
            <a:r>
              <a:rPr lang="en-IE" sz="2000" b="1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 </a:t>
            </a:r>
            <a:r>
              <a:rPr lang="en-IE" sz="2000" b="1" dirty="0" err="1">
                <a:solidFill>
                  <a:schemeClr val="tx1"/>
                </a:solidFill>
                <a:latin typeface="IBM Plex Sans Condensed" panose="020B0506050203000203" pitchFamily="34" charset="0"/>
              </a:rPr>
              <a:t>Wk</a:t>
            </a:r>
            <a:r>
              <a:rPr lang="en-IE" sz="2000" b="1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) 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B254466-76F9-D6A2-47E4-D63E86972564}"/>
              </a:ext>
            </a:extLst>
          </p:cNvPr>
          <p:cNvSpPr txBox="1"/>
          <p:nvPr/>
        </p:nvSpPr>
        <p:spPr>
          <a:xfrm>
            <a:off x="5365040" y="3096055"/>
            <a:ext cx="3171600" cy="54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sz="2000" b="1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Online Learning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25A44EA-C85B-7494-364B-60FB267A3121}"/>
              </a:ext>
            </a:extLst>
          </p:cNvPr>
          <p:cNvSpPr txBox="1"/>
          <p:nvPr/>
        </p:nvSpPr>
        <p:spPr>
          <a:xfrm>
            <a:off x="2971957" y="852755"/>
            <a:ext cx="123643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600" b="1" dirty="0">
                <a:latin typeface="IBM Plex Sans Condensed" panose="020B0506050203000203" pitchFamily="34" charset="0"/>
              </a:rPr>
              <a:t>Year 1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977F299-9C14-814C-A6B2-8901E055A39C}"/>
              </a:ext>
            </a:extLst>
          </p:cNvPr>
          <p:cNvSpPr txBox="1"/>
          <p:nvPr/>
        </p:nvSpPr>
        <p:spPr>
          <a:xfrm>
            <a:off x="5412675" y="536063"/>
            <a:ext cx="3076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600" b="1" dirty="0">
                <a:latin typeface="IBM Plex Sans Condensed" panose="020B0506050203000203" pitchFamily="34" charset="0"/>
              </a:rPr>
              <a:t>Year 2</a:t>
            </a:r>
          </a:p>
          <a:p>
            <a:pPr algn="ctr"/>
            <a:r>
              <a:rPr lang="en-IE" sz="2200" dirty="0">
                <a:latin typeface="IBM Plex Sans Condensed" panose="020B0506050203000203" pitchFamily="34" charset="0"/>
              </a:rPr>
              <a:t>(Award Year for Level 6)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E6DB3CD-647C-CE53-3164-133648CDA02A}"/>
              </a:ext>
            </a:extLst>
          </p:cNvPr>
          <p:cNvSpPr txBox="1"/>
          <p:nvPr/>
        </p:nvSpPr>
        <p:spPr>
          <a:xfrm>
            <a:off x="8930817" y="536062"/>
            <a:ext cx="3076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600" b="1" dirty="0">
                <a:latin typeface="IBM Plex Sans Condensed" panose="020B0506050203000203" pitchFamily="34" charset="0"/>
              </a:rPr>
              <a:t>Year 3</a:t>
            </a:r>
          </a:p>
          <a:p>
            <a:pPr algn="ctr"/>
            <a:r>
              <a:rPr lang="en-IE" sz="2200" dirty="0">
                <a:latin typeface="IBM Plex Sans Condensed" panose="020B0506050203000203" pitchFamily="34" charset="0"/>
              </a:rPr>
              <a:t>(Award Year for Level 7)</a:t>
            </a:r>
          </a:p>
        </p:txBody>
      </p:sp>
      <p:sp>
        <p:nvSpPr>
          <p:cNvPr id="51" name="object 7">
            <a:extLst>
              <a:ext uri="{FF2B5EF4-FFF2-40B4-BE49-F238E27FC236}">
                <a16:creationId xmlns:a16="http://schemas.microsoft.com/office/drawing/2014/main" id="{82AE1C0E-72B7-173E-5E4C-CD7834787AD5}"/>
              </a:ext>
            </a:extLst>
          </p:cNvPr>
          <p:cNvSpPr txBox="1">
            <a:spLocks/>
          </p:cNvSpPr>
          <p:nvPr/>
        </p:nvSpPr>
        <p:spPr>
          <a:xfrm>
            <a:off x="112483" y="14506"/>
            <a:ext cx="12321396" cy="641353"/>
          </a:xfrm>
          <a:prstGeom prst="rect">
            <a:avLst/>
          </a:prstGeom>
        </p:spPr>
        <p:txBody>
          <a:bodyPr vert="horz" wrap="square" lIns="0" tIns="11516" rIns="0" bIns="0" rtlCol="0" anchor="ctr">
            <a:spAutoFit/>
          </a:bodyPr>
          <a:lstStyle>
            <a:lvl1pPr algn="l" defTabSz="914400" rtl="0" eaLnBrk="1" latinLnBrk="0" hangingPunct="1">
              <a:lnSpc>
                <a:spcPct val="93000"/>
              </a:lnSpc>
              <a:spcBef>
                <a:spcPct val="0"/>
              </a:spcBef>
              <a:buNone/>
              <a:defRPr sz="1600" b="1" kern="1200">
                <a:solidFill>
                  <a:srgbClr val="71004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1516">
              <a:spcBef>
                <a:spcPts val="91"/>
              </a:spcBef>
            </a:pPr>
            <a:r>
              <a:rPr lang="en-GB" sz="4400" spc="-14" dirty="0">
                <a:solidFill>
                  <a:srgbClr val="00A2E2"/>
                </a:solidFill>
                <a:latin typeface="IBM Plex Sans Condensed" panose="020B0506050203000203" pitchFamily="34" charset="0"/>
                <a:cs typeface="Arial" panose="020B0604020202020204" pitchFamily="34" charset="0"/>
              </a:rPr>
              <a:t>Programme Format (Term 1 &amp; 2)</a:t>
            </a:r>
          </a:p>
        </p:txBody>
      </p:sp>
    </p:spTree>
    <p:extLst>
      <p:ext uri="{BB962C8B-B14F-4D97-AF65-F5344CB8AC3E}">
        <p14:creationId xmlns:p14="http://schemas.microsoft.com/office/powerpoint/2010/main" val="11117595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F845EA-3FAD-CECF-8924-3705950528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Munster Technological University - Wikipedia">
            <a:extLst>
              <a:ext uri="{FF2B5EF4-FFF2-40B4-BE49-F238E27FC236}">
                <a16:creationId xmlns:a16="http://schemas.microsoft.com/office/drawing/2014/main" id="{2C328404-E939-DFDB-1755-5F1B72CFA3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2" t="16571" b="19508"/>
          <a:stretch/>
        </p:blipFill>
        <p:spPr bwMode="auto">
          <a:xfrm>
            <a:off x="11709" y="6076252"/>
            <a:ext cx="2701256" cy="74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object 7">
            <a:extLst>
              <a:ext uri="{FF2B5EF4-FFF2-40B4-BE49-F238E27FC236}">
                <a16:creationId xmlns:a16="http://schemas.microsoft.com/office/drawing/2014/main" id="{E199D4EC-BECE-B152-43AB-72A0DD2F7B78}"/>
              </a:ext>
            </a:extLst>
          </p:cNvPr>
          <p:cNvSpPr txBox="1">
            <a:spLocks/>
          </p:cNvSpPr>
          <p:nvPr/>
        </p:nvSpPr>
        <p:spPr>
          <a:xfrm>
            <a:off x="112483" y="43081"/>
            <a:ext cx="12321396" cy="641353"/>
          </a:xfrm>
          <a:prstGeom prst="rect">
            <a:avLst/>
          </a:prstGeom>
        </p:spPr>
        <p:txBody>
          <a:bodyPr vert="horz" wrap="square" lIns="0" tIns="11516" rIns="0" bIns="0" rtlCol="0" anchor="ctr">
            <a:spAutoFit/>
          </a:bodyPr>
          <a:lstStyle>
            <a:lvl1pPr algn="l" defTabSz="914400" rtl="0" eaLnBrk="1" latinLnBrk="0" hangingPunct="1">
              <a:lnSpc>
                <a:spcPct val="93000"/>
              </a:lnSpc>
              <a:spcBef>
                <a:spcPct val="0"/>
              </a:spcBef>
              <a:buNone/>
              <a:defRPr sz="1600" b="1" kern="1200">
                <a:solidFill>
                  <a:srgbClr val="71004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1516">
              <a:spcBef>
                <a:spcPts val="91"/>
              </a:spcBef>
            </a:pPr>
            <a:r>
              <a:rPr lang="en-GB" sz="4400" spc="-14" dirty="0">
                <a:solidFill>
                  <a:srgbClr val="00A2E2"/>
                </a:solidFill>
                <a:latin typeface="IBM Plex Sans Condensed" panose="020B0506050203000203" pitchFamily="34" charset="0"/>
                <a:cs typeface="Arial" panose="020B0604020202020204" pitchFamily="34" charset="0"/>
              </a:rPr>
              <a:t>Programme Format (Across the Years)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9FD92E0-9CAC-C533-1136-0E83A84CD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E14-229C-4936-A87C-6B499B0BFA79}" type="slidenum">
              <a:rPr lang="en-IE" smtClean="0"/>
              <a:t>12</a:t>
            </a:fld>
            <a:endParaRPr lang="en-IE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A8AD4CE-A1C8-CB37-2500-267C94F6F1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50" y="5967675"/>
            <a:ext cx="5989041" cy="8903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E3BEA4-298F-B8A0-97A7-6A743E1A9C6F}"/>
              </a:ext>
            </a:extLst>
          </p:cNvPr>
          <p:cNvSpPr txBox="1"/>
          <p:nvPr/>
        </p:nvSpPr>
        <p:spPr>
          <a:xfrm>
            <a:off x="254792" y="1965608"/>
            <a:ext cx="2552776" cy="818573"/>
          </a:xfrm>
          <a:prstGeom prst="roundRect">
            <a:avLst/>
          </a:prstGeom>
          <a:solidFill>
            <a:srgbClr val="FBFBFB"/>
          </a:solidFill>
          <a:ln w="38100">
            <a:solidFill>
              <a:srgbClr val="00A2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sz="2000" b="1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Residential Week </a:t>
            </a:r>
          </a:p>
          <a:p>
            <a:r>
              <a:rPr lang="en-IE" sz="2000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5 Credits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EB7448A-0326-3B94-E8C4-D8CCFB50AFBF}"/>
              </a:ext>
            </a:extLst>
          </p:cNvPr>
          <p:cNvSpPr txBox="1"/>
          <p:nvPr/>
        </p:nvSpPr>
        <p:spPr>
          <a:xfrm>
            <a:off x="254791" y="2888143"/>
            <a:ext cx="2552777" cy="818573"/>
          </a:xfrm>
          <a:prstGeom prst="roundRect">
            <a:avLst/>
          </a:prstGeom>
          <a:solidFill>
            <a:srgbClr val="FBFBFB"/>
          </a:solidFill>
          <a:ln w="38100">
            <a:solidFill>
              <a:srgbClr val="00A2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sz="2000" b="1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8 Taught Modules</a:t>
            </a:r>
          </a:p>
          <a:p>
            <a:r>
              <a:rPr lang="en-IE" sz="2000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5 Credits Each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9CCC3F-E820-20D3-9EB7-BC019C82F1A4}"/>
              </a:ext>
            </a:extLst>
          </p:cNvPr>
          <p:cNvSpPr txBox="1"/>
          <p:nvPr/>
        </p:nvSpPr>
        <p:spPr>
          <a:xfrm>
            <a:off x="224557" y="3820203"/>
            <a:ext cx="2613248" cy="1168237"/>
          </a:xfrm>
          <a:prstGeom prst="roundRect">
            <a:avLst/>
          </a:prstGeom>
          <a:solidFill>
            <a:srgbClr val="FBFBFB"/>
          </a:solidFill>
          <a:ln w="38100">
            <a:solidFill>
              <a:srgbClr val="00A2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sz="2000" b="1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Work Based Learning Module (Year Long)</a:t>
            </a:r>
          </a:p>
          <a:p>
            <a:r>
              <a:rPr lang="en-IE" sz="2000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15 Credits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C010B7F-91BB-933C-EF3A-640C0085567F}"/>
              </a:ext>
            </a:extLst>
          </p:cNvPr>
          <p:cNvSpPr txBox="1"/>
          <p:nvPr/>
        </p:nvSpPr>
        <p:spPr>
          <a:xfrm rot="16200000">
            <a:off x="1806715" y="3199903"/>
            <a:ext cx="3037407" cy="617638"/>
          </a:xfrm>
          <a:prstGeom prst="roundRect">
            <a:avLst/>
          </a:prstGeom>
          <a:solidFill>
            <a:srgbClr val="FBFBFB"/>
          </a:solidFill>
          <a:ln w="38100">
            <a:solidFill>
              <a:srgbClr val="00A2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sz="2000" b="1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60 Academic Credits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C4B844C-5F3D-7ADD-A484-DEECB56050F1}"/>
              </a:ext>
            </a:extLst>
          </p:cNvPr>
          <p:cNvSpPr txBox="1"/>
          <p:nvPr/>
        </p:nvSpPr>
        <p:spPr>
          <a:xfrm>
            <a:off x="1124107" y="1359678"/>
            <a:ext cx="123643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600" b="1" dirty="0">
                <a:latin typeface="IBM Plex Sans Condensed" panose="020B0506050203000203" pitchFamily="34" charset="0"/>
              </a:rPr>
              <a:t>Year 1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C8DAC177-5318-7D8D-F254-E572E9683BED}"/>
              </a:ext>
            </a:extLst>
          </p:cNvPr>
          <p:cNvGrpSpPr/>
          <p:nvPr/>
        </p:nvGrpSpPr>
        <p:grpSpPr>
          <a:xfrm>
            <a:off x="3634171" y="1103938"/>
            <a:ext cx="4027320" cy="3962473"/>
            <a:chOff x="3634171" y="612232"/>
            <a:chExt cx="4027320" cy="3962473"/>
          </a:xfrm>
        </p:grpSpPr>
        <p:sp>
          <p:nvSpPr>
            <p:cNvPr id="16" name="Arrow: Right 15">
              <a:extLst>
                <a:ext uri="{FF2B5EF4-FFF2-40B4-BE49-F238E27FC236}">
                  <a16:creationId xmlns:a16="http://schemas.microsoft.com/office/drawing/2014/main" id="{EE1D1DDE-6BE4-8069-9968-97D0D1F8ACDE}"/>
                </a:ext>
              </a:extLst>
            </p:cNvPr>
            <p:cNvSpPr/>
            <p:nvPr/>
          </p:nvSpPr>
          <p:spPr>
            <a:xfrm>
              <a:off x="3634171" y="2679539"/>
              <a:ext cx="617639" cy="499807"/>
            </a:xfrm>
            <a:prstGeom prst="rightArrow">
              <a:avLst>
                <a:gd name="adj1" fmla="val 50000"/>
                <a:gd name="adj2" fmla="val 71831"/>
              </a:avLst>
            </a:prstGeom>
            <a:solidFill>
              <a:srgbClr val="FBFBFB"/>
            </a:solidFill>
            <a:ln w="38100">
              <a:solidFill>
                <a:srgbClr val="00A2E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 dirty="0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989B2E1-BC39-B2BD-7BE8-EF014D5C8EFF}"/>
                </a:ext>
              </a:extLst>
            </p:cNvPr>
            <p:cNvSpPr txBox="1"/>
            <p:nvPr/>
          </p:nvSpPr>
          <p:spPr>
            <a:xfrm>
              <a:off x="4282045" y="1512888"/>
              <a:ext cx="2552776" cy="818573"/>
            </a:xfrm>
            <a:prstGeom prst="roundRect">
              <a:avLst/>
            </a:prstGeom>
            <a:solidFill>
              <a:srgbClr val="FBFBFB"/>
            </a:solidFill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IE" sz="2000" b="1" dirty="0">
                  <a:solidFill>
                    <a:schemeClr val="tx1"/>
                  </a:solidFill>
                  <a:latin typeface="IBM Plex Sans Condensed" panose="020B0506050203000203" pitchFamily="34" charset="0"/>
                </a:rPr>
                <a:t>Residential Week </a:t>
              </a:r>
            </a:p>
            <a:p>
              <a:r>
                <a:rPr lang="en-IE" sz="2000" dirty="0">
                  <a:solidFill>
                    <a:schemeClr val="tx1"/>
                  </a:solidFill>
                  <a:latin typeface="IBM Plex Sans Condensed" panose="020B0506050203000203" pitchFamily="34" charset="0"/>
                </a:rPr>
                <a:t>5 Credits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9838237-7FE9-09DB-276E-C2E1207CA0BF}"/>
                </a:ext>
              </a:extLst>
            </p:cNvPr>
            <p:cNvSpPr txBox="1"/>
            <p:nvPr/>
          </p:nvSpPr>
          <p:spPr>
            <a:xfrm>
              <a:off x="4282044" y="2435423"/>
              <a:ext cx="2552777" cy="818573"/>
            </a:xfrm>
            <a:prstGeom prst="roundRect">
              <a:avLst/>
            </a:prstGeom>
            <a:solidFill>
              <a:srgbClr val="FBFBFB"/>
            </a:solidFill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IE" sz="2000" b="1" dirty="0">
                  <a:solidFill>
                    <a:schemeClr val="tx1"/>
                  </a:solidFill>
                  <a:latin typeface="IBM Plex Sans Condensed" panose="020B0506050203000203" pitchFamily="34" charset="0"/>
                </a:rPr>
                <a:t>8 Taught Modules</a:t>
              </a:r>
            </a:p>
            <a:p>
              <a:r>
                <a:rPr lang="en-IE" sz="2000" dirty="0">
                  <a:solidFill>
                    <a:schemeClr val="tx1"/>
                  </a:solidFill>
                  <a:latin typeface="IBM Plex Sans Condensed" panose="020B0506050203000203" pitchFamily="34" charset="0"/>
                </a:rPr>
                <a:t>5 Credits Each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2D975C6-E020-7CF9-1219-666420145748}"/>
                </a:ext>
              </a:extLst>
            </p:cNvPr>
            <p:cNvSpPr txBox="1"/>
            <p:nvPr/>
          </p:nvSpPr>
          <p:spPr>
            <a:xfrm>
              <a:off x="4251810" y="3367483"/>
              <a:ext cx="2613248" cy="1168237"/>
            </a:xfrm>
            <a:prstGeom prst="roundRect">
              <a:avLst/>
            </a:prstGeom>
            <a:solidFill>
              <a:srgbClr val="FBFBFB"/>
            </a:solidFill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IE" sz="2000" b="1" dirty="0">
                  <a:solidFill>
                    <a:schemeClr val="tx1"/>
                  </a:solidFill>
                  <a:latin typeface="IBM Plex Sans Condensed" panose="020B0506050203000203" pitchFamily="34" charset="0"/>
                </a:rPr>
                <a:t>Work Based Learning Module (Year Long)</a:t>
              </a:r>
            </a:p>
            <a:p>
              <a:r>
                <a:rPr lang="en-IE" sz="2000" dirty="0">
                  <a:solidFill>
                    <a:schemeClr val="tx1"/>
                  </a:solidFill>
                  <a:latin typeface="IBM Plex Sans Condensed" panose="020B0506050203000203" pitchFamily="34" charset="0"/>
                </a:rPr>
                <a:t>15 Credits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0072063-EE10-8227-F90F-449450428AF2}"/>
                </a:ext>
              </a:extLst>
            </p:cNvPr>
            <p:cNvSpPr txBox="1"/>
            <p:nvPr/>
          </p:nvSpPr>
          <p:spPr>
            <a:xfrm rot="16200000">
              <a:off x="5833968" y="2747183"/>
              <a:ext cx="3037407" cy="617638"/>
            </a:xfrm>
            <a:prstGeom prst="roundRect">
              <a:avLst/>
            </a:prstGeom>
            <a:solidFill>
              <a:srgbClr val="FBFBFB"/>
            </a:solidFill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IE" sz="2000" b="1" dirty="0">
                  <a:solidFill>
                    <a:schemeClr val="tx1"/>
                  </a:solidFill>
                  <a:latin typeface="IBM Plex Sans Condensed" panose="020B0506050203000203" pitchFamily="34" charset="0"/>
                </a:rPr>
                <a:t>60 Academic Credits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D5C2E7B-1E64-4E3E-8A01-9B06131CDBB6}"/>
                </a:ext>
              </a:extLst>
            </p:cNvPr>
            <p:cNvSpPr txBox="1"/>
            <p:nvPr/>
          </p:nvSpPr>
          <p:spPr>
            <a:xfrm>
              <a:off x="4416341" y="612232"/>
              <a:ext cx="307633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600" b="1" dirty="0">
                  <a:latin typeface="IBM Plex Sans Condensed" panose="020B0506050203000203" pitchFamily="34" charset="0"/>
                </a:rPr>
                <a:t>Year 2</a:t>
              </a:r>
            </a:p>
            <a:p>
              <a:pPr algn="ctr"/>
              <a:r>
                <a:rPr lang="en-IE" sz="2200" dirty="0">
                  <a:latin typeface="IBM Plex Sans Condensed" panose="020B0506050203000203" pitchFamily="34" charset="0"/>
                </a:rPr>
                <a:t>(Award Year for Level 6)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A66F915-8087-34BD-E4CC-5261A8C43F12}"/>
              </a:ext>
            </a:extLst>
          </p:cNvPr>
          <p:cNvGrpSpPr/>
          <p:nvPr/>
        </p:nvGrpSpPr>
        <p:grpSpPr>
          <a:xfrm>
            <a:off x="7661424" y="1123506"/>
            <a:ext cx="4067275" cy="3981891"/>
            <a:chOff x="7661424" y="631800"/>
            <a:chExt cx="4067275" cy="3981891"/>
          </a:xfrm>
        </p:grpSpPr>
        <p:sp>
          <p:nvSpPr>
            <p:cNvPr id="28" name="Arrow: Right 27">
              <a:extLst>
                <a:ext uri="{FF2B5EF4-FFF2-40B4-BE49-F238E27FC236}">
                  <a16:creationId xmlns:a16="http://schemas.microsoft.com/office/drawing/2014/main" id="{D23D5A5A-340D-68F2-85F7-08F34A01CEC2}"/>
                </a:ext>
              </a:extLst>
            </p:cNvPr>
            <p:cNvSpPr/>
            <p:nvPr/>
          </p:nvSpPr>
          <p:spPr>
            <a:xfrm>
              <a:off x="7661424" y="2718525"/>
              <a:ext cx="617639" cy="499807"/>
            </a:xfrm>
            <a:prstGeom prst="rightArrow">
              <a:avLst>
                <a:gd name="adj1" fmla="val 50000"/>
                <a:gd name="adj2" fmla="val 71831"/>
              </a:avLst>
            </a:prstGeom>
            <a:solidFill>
              <a:srgbClr val="FBFBFB"/>
            </a:solidFill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 dirty="0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83D90E2-E1A3-DD7C-9CE5-F67CF9C0E76B}"/>
                </a:ext>
              </a:extLst>
            </p:cNvPr>
            <p:cNvSpPr txBox="1"/>
            <p:nvPr/>
          </p:nvSpPr>
          <p:spPr>
            <a:xfrm>
              <a:off x="8349253" y="1551874"/>
              <a:ext cx="2552776" cy="818573"/>
            </a:xfrm>
            <a:prstGeom prst="roundRect">
              <a:avLst/>
            </a:prstGeom>
            <a:solidFill>
              <a:srgbClr val="FBFBFB"/>
            </a:solidFill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IE" sz="2000" b="1" dirty="0">
                  <a:solidFill>
                    <a:schemeClr val="tx1"/>
                  </a:solidFill>
                  <a:latin typeface="IBM Plex Sans Condensed" panose="020B0506050203000203" pitchFamily="34" charset="0"/>
                </a:rPr>
                <a:t>Residential Week </a:t>
              </a:r>
            </a:p>
            <a:p>
              <a:r>
                <a:rPr lang="en-IE" sz="2000" dirty="0">
                  <a:solidFill>
                    <a:schemeClr val="tx1"/>
                  </a:solidFill>
                  <a:latin typeface="IBM Plex Sans Condensed" panose="020B0506050203000203" pitchFamily="34" charset="0"/>
                </a:rPr>
                <a:t>5 Credits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E4D40C4-083D-271D-41FA-E03E8A6D6EAD}"/>
                </a:ext>
              </a:extLst>
            </p:cNvPr>
            <p:cNvSpPr txBox="1"/>
            <p:nvPr/>
          </p:nvSpPr>
          <p:spPr>
            <a:xfrm>
              <a:off x="8349252" y="2474409"/>
              <a:ext cx="2552777" cy="818573"/>
            </a:xfrm>
            <a:prstGeom prst="roundRect">
              <a:avLst/>
            </a:prstGeom>
            <a:solidFill>
              <a:srgbClr val="FBFBFB"/>
            </a:solidFill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IE" sz="2000" b="1" dirty="0">
                  <a:solidFill>
                    <a:schemeClr val="tx1"/>
                  </a:solidFill>
                  <a:latin typeface="IBM Plex Sans Condensed" panose="020B0506050203000203" pitchFamily="34" charset="0"/>
                </a:rPr>
                <a:t>8 Taught Modules</a:t>
              </a:r>
            </a:p>
            <a:p>
              <a:r>
                <a:rPr lang="en-IE" sz="2000" dirty="0">
                  <a:solidFill>
                    <a:schemeClr val="tx1"/>
                  </a:solidFill>
                  <a:latin typeface="IBM Plex Sans Condensed" panose="020B0506050203000203" pitchFamily="34" charset="0"/>
                </a:rPr>
                <a:t>5 Credits Each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3B675CE-5A7A-66E7-3854-91DF9FDB7567}"/>
                </a:ext>
              </a:extLst>
            </p:cNvPr>
            <p:cNvSpPr txBox="1"/>
            <p:nvPr/>
          </p:nvSpPr>
          <p:spPr>
            <a:xfrm>
              <a:off x="8319018" y="3406469"/>
              <a:ext cx="2613248" cy="1168237"/>
            </a:xfrm>
            <a:prstGeom prst="roundRect">
              <a:avLst/>
            </a:prstGeom>
            <a:solidFill>
              <a:srgbClr val="FBFBFB"/>
            </a:solidFill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IE" sz="2000" b="1" dirty="0">
                  <a:solidFill>
                    <a:schemeClr val="tx1"/>
                  </a:solidFill>
                  <a:latin typeface="IBM Plex Sans Condensed" panose="020B0506050203000203" pitchFamily="34" charset="0"/>
                </a:rPr>
                <a:t>Work Based Learning Module (Year Long)</a:t>
              </a:r>
            </a:p>
            <a:p>
              <a:r>
                <a:rPr lang="en-IE" sz="2000" dirty="0">
                  <a:solidFill>
                    <a:schemeClr val="tx1"/>
                  </a:solidFill>
                  <a:latin typeface="IBM Plex Sans Condensed" panose="020B0506050203000203" pitchFamily="34" charset="0"/>
                </a:rPr>
                <a:t>15 Credits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414947F-787D-1A5C-1EB2-BEC78D707E63}"/>
                </a:ext>
              </a:extLst>
            </p:cNvPr>
            <p:cNvSpPr txBox="1"/>
            <p:nvPr/>
          </p:nvSpPr>
          <p:spPr>
            <a:xfrm rot="16200000">
              <a:off x="9901176" y="2786169"/>
              <a:ext cx="3037407" cy="617638"/>
            </a:xfrm>
            <a:prstGeom prst="roundRect">
              <a:avLst/>
            </a:prstGeom>
            <a:solidFill>
              <a:srgbClr val="FBFBFB"/>
            </a:solidFill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IE" sz="2000" b="1" dirty="0">
                  <a:solidFill>
                    <a:schemeClr val="tx1"/>
                  </a:solidFill>
                  <a:latin typeface="IBM Plex Sans Condensed" panose="020B0506050203000203" pitchFamily="34" charset="0"/>
                </a:rPr>
                <a:t>60 Academic Credits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BB4C388-BE7C-763B-B8AC-8A49F47546F3}"/>
                </a:ext>
              </a:extLst>
            </p:cNvPr>
            <p:cNvSpPr txBox="1"/>
            <p:nvPr/>
          </p:nvSpPr>
          <p:spPr>
            <a:xfrm>
              <a:off x="8425884" y="631800"/>
              <a:ext cx="307633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600" b="1" dirty="0">
                  <a:latin typeface="IBM Plex Sans Condensed" panose="020B0506050203000203" pitchFamily="34" charset="0"/>
                </a:rPr>
                <a:t>Year 3</a:t>
              </a:r>
            </a:p>
            <a:p>
              <a:pPr algn="ctr"/>
              <a:r>
                <a:rPr lang="en-IE" sz="2200" dirty="0">
                  <a:latin typeface="IBM Plex Sans Condensed" panose="020B0506050203000203" pitchFamily="34" charset="0"/>
                </a:rPr>
                <a:t>(Award Year for Level 7)</a:t>
              </a:r>
            </a:p>
          </p:txBody>
        </p:sp>
      </p:grpSp>
      <p:pic>
        <p:nvPicPr>
          <p:cNvPr id="3" name="Picture 2" descr="A close-up of a logo&#10;&#10;AI-generated content may be incorrect.">
            <a:extLst>
              <a:ext uri="{FF2B5EF4-FFF2-40B4-BE49-F238E27FC236}">
                <a16:creationId xmlns:a16="http://schemas.microsoft.com/office/drawing/2014/main" id="{D0EC0F8D-9450-47BE-1C44-F6490585BF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97"/>
          <a:stretch>
            <a:fillRect/>
          </a:stretch>
        </p:blipFill>
        <p:spPr>
          <a:xfrm>
            <a:off x="2462529" y="5945250"/>
            <a:ext cx="3230731" cy="89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5620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2DC06-2132-649E-289D-618F7EC991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rrow: Right 6">
            <a:extLst>
              <a:ext uri="{FF2B5EF4-FFF2-40B4-BE49-F238E27FC236}">
                <a16:creationId xmlns:a16="http://schemas.microsoft.com/office/drawing/2014/main" id="{A18B8B96-AEB3-C6EF-FEDF-F6F83ACB2EEA}"/>
              </a:ext>
            </a:extLst>
          </p:cNvPr>
          <p:cNvSpPr/>
          <p:nvPr/>
        </p:nvSpPr>
        <p:spPr>
          <a:xfrm>
            <a:off x="4650850" y="3019059"/>
            <a:ext cx="2252201" cy="499807"/>
          </a:xfrm>
          <a:prstGeom prst="rightArrow">
            <a:avLst>
              <a:gd name="adj1" fmla="val 50000"/>
              <a:gd name="adj2" fmla="val 71831"/>
            </a:avLst>
          </a:prstGeom>
          <a:solidFill>
            <a:srgbClr val="EC008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4E0F0AC-6C94-4518-4B60-34396AE97C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0" y="5967675"/>
            <a:ext cx="5989041" cy="890325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D841D37-82C9-20C7-8AD5-A44E4F6CBDE7}"/>
              </a:ext>
            </a:extLst>
          </p:cNvPr>
          <p:cNvSpPr/>
          <p:nvPr/>
        </p:nvSpPr>
        <p:spPr>
          <a:xfrm>
            <a:off x="6970287" y="604103"/>
            <a:ext cx="4811784" cy="5106750"/>
          </a:xfrm>
          <a:prstGeom prst="roundRect">
            <a:avLst>
              <a:gd name="adj" fmla="val 3516"/>
            </a:avLst>
          </a:prstGeom>
          <a:solidFill>
            <a:schemeClr val="bg1">
              <a:lumMod val="95000"/>
            </a:schemeClr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>
              <a:solidFill>
                <a:srgbClr val="EC008B"/>
              </a:solidFill>
              <a:latin typeface="IBM Plex Sans Condensed" panose="020B0506050203000203" pitchFamily="34" charset="0"/>
            </a:endParaRPr>
          </a:p>
        </p:txBody>
      </p:sp>
      <p:pic>
        <p:nvPicPr>
          <p:cNvPr id="14" name="Picture 13" descr="A group of people in gear&#10;&#10;AI-generated content may be incorrect.">
            <a:extLst>
              <a:ext uri="{FF2B5EF4-FFF2-40B4-BE49-F238E27FC236}">
                <a16:creationId xmlns:a16="http://schemas.microsoft.com/office/drawing/2014/main" id="{F0B4AAA9-0229-49EB-2A98-3A2A4583EF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64" y="0"/>
            <a:ext cx="6629181" cy="6629181"/>
          </a:xfrm>
          <a:prstGeom prst="rect">
            <a:avLst/>
          </a:prstGeom>
        </p:spPr>
      </p:pic>
      <p:pic>
        <p:nvPicPr>
          <p:cNvPr id="9" name="Picture 4" descr="Munster Technological University - Wikipedia">
            <a:extLst>
              <a:ext uri="{FF2B5EF4-FFF2-40B4-BE49-F238E27FC236}">
                <a16:creationId xmlns:a16="http://schemas.microsoft.com/office/drawing/2014/main" id="{A052E5A3-F200-99A7-A25B-8839A44518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2" t="16571" b="19508"/>
          <a:stretch/>
        </p:blipFill>
        <p:spPr bwMode="auto">
          <a:xfrm>
            <a:off x="11709" y="6076252"/>
            <a:ext cx="2701256" cy="74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A close-up of a logo&#10;&#10;AI-generated content may be incorrect.">
            <a:extLst>
              <a:ext uri="{FF2B5EF4-FFF2-40B4-BE49-F238E27FC236}">
                <a16:creationId xmlns:a16="http://schemas.microsoft.com/office/drawing/2014/main" id="{2266369C-C92D-C723-5184-C8975C82F3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97"/>
          <a:stretch>
            <a:fillRect/>
          </a:stretch>
        </p:blipFill>
        <p:spPr>
          <a:xfrm>
            <a:off x="2462529" y="5945250"/>
            <a:ext cx="3230731" cy="890325"/>
          </a:xfrm>
          <a:prstGeom prst="rect">
            <a:avLst/>
          </a:prstGeom>
        </p:spPr>
      </p:pic>
      <p:sp>
        <p:nvSpPr>
          <p:cNvPr id="13" name="object 7">
            <a:extLst>
              <a:ext uri="{FF2B5EF4-FFF2-40B4-BE49-F238E27FC236}">
                <a16:creationId xmlns:a16="http://schemas.microsoft.com/office/drawing/2014/main" id="{2184F870-EBFB-EE60-484B-8A7D6F7F57D0}"/>
              </a:ext>
            </a:extLst>
          </p:cNvPr>
          <p:cNvSpPr txBox="1">
            <a:spLocks/>
          </p:cNvSpPr>
          <p:nvPr/>
        </p:nvSpPr>
        <p:spPr>
          <a:xfrm>
            <a:off x="112483" y="-37250"/>
            <a:ext cx="12321396" cy="641353"/>
          </a:xfrm>
          <a:prstGeom prst="rect">
            <a:avLst/>
          </a:prstGeom>
        </p:spPr>
        <p:txBody>
          <a:bodyPr vert="horz" wrap="square" lIns="0" tIns="11516" rIns="0" bIns="0" rtlCol="0" anchor="ctr">
            <a:spAutoFit/>
          </a:bodyPr>
          <a:lstStyle>
            <a:lvl1pPr algn="l" defTabSz="914400" rtl="0" eaLnBrk="1" latinLnBrk="0" hangingPunct="1">
              <a:lnSpc>
                <a:spcPct val="93000"/>
              </a:lnSpc>
              <a:spcBef>
                <a:spcPct val="0"/>
              </a:spcBef>
              <a:buNone/>
              <a:defRPr sz="1600" b="1" kern="1200">
                <a:solidFill>
                  <a:srgbClr val="71004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1516">
              <a:spcBef>
                <a:spcPts val="91"/>
              </a:spcBef>
            </a:pPr>
            <a:r>
              <a:rPr lang="en-GB" sz="4400" spc="-14" dirty="0">
                <a:solidFill>
                  <a:srgbClr val="00A2E2"/>
                </a:solidFill>
                <a:latin typeface="IBM Plex Sans Condensed" panose="020B0506050203000203" pitchFamily="34" charset="0"/>
                <a:cs typeface="Arial" panose="020B0604020202020204" pitchFamily="34" charset="0"/>
              </a:rPr>
              <a:t>Role of the Employer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A6560C-3D13-F560-59A3-79C1B727B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E14-229C-4936-A87C-6B499B0BFA79}" type="slidenum">
              <a:rPr lang="en-IE" smtClean="0"/>
              <a:t>13</a:t>
            </a:fld>
            <a:endParaRPr lang="en-IE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B800342-A84B-FEB5-A3F2-EBBA7207536B}"/>
              </a:ext>
            </a:extLst>
          </p:cNvPr>
          <p:cNvSpPr txBox="1"/>
          <p:nvPr/>
        </p:nvSpPr>
        <p:spPr>
          <a:xfrm rot="16375139">
            <a:off x="102076" y="1081445"/>
            <a:ext cx="1742542" cy="110339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IE" sz="2400" b="1" dirty="0">
                <a:solidFill>
                  <a:srgbClr val="1F3841"/>
                </a:solidFill>
                <a:latin typeface="IBM Plex Sans Condensed" panose="020B0506050203000203" pitchFamily="34" charset="0"/>
              </a:rPr>
              <a:t>Residential Week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3C0F52C-3D85-4D9D-71DF-AE9F775E1CC6}"/>
              </a:ext>
            </a:extLst>
          </p:cNvPr>
          <p:cNvSpPr txBox="1"/>
          <p:nvPr/>
        </p:nvSpPr>
        <p:spPr>
          <a:xfrm rot="3038238">
            <a:off x="4544736" y="656175"/>
            <a:ext cx="1825190" cy="1467938"/>
          </a:xfrm>
          <a:prstGeom prst="rect">
            <a:avLst/>
          </a:prstGeom>
          <a:noFill/>
        </p:spPr>
        <p:txBody>
          <a:bodyPr spcFirstLastPara="1" wrap="square" numCol="1" rtlCol="0">
            <a:prstTxWarp prst="textArchUp">
              <a:avLst/>
            </a:prstTxWarp>
            <a:spAutoFit/>
          </a:bodyPr>
          <a:lstStyle>
            <a:defPPr>
              <a:defRPr lang="en-US"/>
            </a:defPPr>
            <a:lvl1pPr algn="ctr">
              <a:defRPr sz="2400">
                <a:latin typeface="IBM Plex Sans Condensed" panose="020B0506050203000203" pitchFamily="34" charset="0"/>
              </a:defRPr>
            </a:lvl1pPr>
          </a:lstStyle>
          <a:p>
            <a:r>
              <a:rPr lang="en-IE" b="1" dirty="0">
                <a:solidFill>
                  <a:srgbClr val="1F3841"/>
                </a:solidFill>
              </a:rPr>
              <a:t>Online Classes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B5F2198-9E09-3CBD-DE04-52BE174B0E33}"/>
              </a:ext>
            </a:extLst>
          </p:cNvPr>
          <p:cNvSpPr txBox="1"/>
          <p:nvPr/>
        </p:nvSpPr>
        <p:spPr>
          <a:xfrm rot="14694995">
            <a:off x="101736" y="3832798"/>
            <a:ext cx="2949420" cy="2257314"/>
          </a:xfrm>
          <a:prstGeom prst="rect">
            <a:avLst/>
          </a:prstGeom>
          <a:noFill/>
        </p:spPr>
        <p:txBody>
          <a:bodyPr spcFirstLastPara="1" wrap="square" numCol="1" rtlCol="0">
            <a:prstTxWarp prst="textArchUp">
              <a:avLst/>
            </a:prstTxWarp>
            <a:spAutoFit/>
          </a:bodyPr>
          <a:lstStyle>
            <a:defPPr>
              <a:defRPr lang="en-US"/>
            </a:defPPr>
            <a:lvl1pPr algn="ctr">
              <a:defRPr sz="2400">
                <a:latin typeface="IBM Plex Sans Condensed" panose="020B0506050203000203" pitchFamily="34" charset="0"/>
              </a:defRPr>
            </a:lvl1pPr>
          </a:lstStyle>
          <a:p>
            <a:r>
              <a:rPr lang="en-IE" b="1" dirty="0">
                <a:solidFill>
                  <a:srgbClr val="1F3841"/>
                </a:solidFill>
              </a:rPr>
              <a:t>Work Place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35B572-0195-4751-2531-15D3D1ACA200}"/>
              </a:ext>
            </a:extLst>
          </p:cNvPr>
          <p:cNvSpPr txBox="1"/>
          <p:nvPr/>
        </p:nvSpPr>
        <p:spPr>
          <a:xfrm rot="6167357">
            <a:off x="5086333" y="4809557"/>
            <a:ext cx="1810344" cy="760106"/>
          </a:xfrm>
          <a:prstGeom prst="rect">
            <a:avLst/>
          </a:prstGeom>
          <a:noFill/>
        </p:spPr>
        <p:txBody>
          <a:bodyPr spcFirstLastPara="1" wrap="square" numCol="1" rtlCol="0">
            <a:prstTxWarp prst="textArchUp">
              <a:avLst/>
            </a:prstTxWarp>
            <a:spAutoFit/>
          </a:bodyPr>
          <a:lstStyle>
            <a:defPPr>
              <a:defRPr lang="en-US"/>
            </a:defPPr>
            <a:lvl1pPr algn="ctr">
              <a:defRPr sz="2400">
                <a:latin typeface="IBM Plex Sans Condensed" panose="020B0506050203000203" pitchFamily="34" charset="0"/>
              </a:defRPr>
            </a:lvl1pPr>
          </a:lstStyle>
          <a:p>
            <a:r>
              <a:rPr lang="en-IE" b="1" dirty="0">
                <a:solidFill>
                  <a:srgbClr val="1F3841"/>
                </a:solidFill>
              </a:rPr>
              <a:t>On-Campus Days</a:t>
            </a:r>
          </a:p>
        </p:txBody>
      </p:sp>
      <p:sp>
        <p:nvSpPr>
          <p:cNvPr id="24" name="Rectangle 5">
            <a:extLst>
              <a:ext uri="{FF2B5EF4-FFF2-40B4-BE49-F238E27FC236}">
                <a16:creationId xmlns:a16="http://schemas.microsoft.com/office/drawing/2014/main" id="{F5176334-E7E9-D59B-CE46-37A4E591B0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0792" y="2689178"/>
            <a:ext cx="25527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fontAlgn="base">
              <a:defRPr sz="3000">
                <a:solidFill>
                  <a:srgbClr val="000000"/>
                </a:solidFill>
                <a:latin typeface="Tw Cen MT" panose="020B0602020104020603" pitchFamily="34" charset="0"/>
              </a:defRPr>
            </a:lvl1pPr>
          </a:lstStyle>
          <a:p>
            <a:pPr algn="ctr"/>
            <a:r>
              <a:rPr lang="en-US" sz="3200" b="1" dirty="0">
                <a:solidFill>
                  <a:srgbClr val="1F3841"/>
                </a:solidFill>
                <a:latin typeface="IBM Plex Sans Condensed" panose="020B0506050203000203" pitchFamily="34" charset="0"/>
              </a:rPr>
              <a:t>Apprentice &amp; Employer</a:t>
            </a:r>
            <a:endParaRPr lang="en-US" sz="2000" b="1" dirty="0">
              <a:solidFill>
                <a:srgbClr val="1F3841"/>
              </a:solidFill>
              <a:latin typeface="IBM Plex Sans Condensed" panose="020B0506050203000203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58CCFFE-2C9B-43B5-2D10-BA69D76FEF55}"/>
              </a:ext>
            </a:extLst>
          </p:cNvPr>
          <p:cNvSpPr txBox="1"/>
          <p:nvPr/>
        </p:nvSpPr>
        <p:spPr>
          <a:xfrm>
            <a:off x="7032340" y="724873"/>
            <a:ext cx="4811784" cy="4985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IE" sz="2400" b="1" dirty="0">
                <a:latin typeface="IBM Plex Sans Condensed" panose="020B0506050203000203" pitchFamily="34" charset="0"/>
              </a:rPr>
              <a:t>Employers are Central to Shaping the Next Generation</a:t>
            </a:r>
          </a:p>
          <a:p>
            <a:endParaRPr lang="en-IE" sz="2000" b="1" dirty="0">
              <a:latin typeface="IBM Plex Sans Condensed" panose="020B0506050203000203" pitchFamily="34" charset="0"/>
            </a:endParaRPr>
          </a:p>
          <a:p>
            <a:r>
              <a:rPr lang="en-IE" sz="2000" b="1" dirty="0">
                <a:latin typeface="IBM Plex Sans Condensed" panose="020B0506050203000203" pitchFamily="34" charset="0"/>
              </a:rPr>
              <a:t>Primary Learning Hub:</a:t>
            </a:r>
            <a:r>
              <a:rPr lang="en-IE" sz="2000" dirty="0">
                <a:latin typeface="IBM Plex Sans Condensed" panose="020B0506050203000203" pitchFamily="34" charset="0"/>
              </a:rPr>
              <a:t> The workplace is where apprentices gain real experience and apply classroom theory.</a:t>
            </a:r>
          </a:p>
          <a:p>
            <a:endParaRPr lang="en-IE" sz="1000" b="1" dirty="0">
              <a:latin typeface="IBM Plex Sans Condensed" panose="020B0506050203000203" pitchFamily="34" charset="0"/>
            </a:endParaRPr>
          </a:p>
          <a:p>
            <a:r>
              <a:rPr lang="en-IE" sz="2000" b="1" dirty="0">
                <a:latin typeface="IBM Plex Sans Condensed" panose="020B0506050203000203" pitchFamily="34" charset="0"/>
              </a:rPr>
              <a:t>Mentorship:</a:t>
            </a:r>
            <a:r>
              <a:rPr lang="en-IE" sz="2000" dirty="0">
                <a:latin typeface="IBM Plex Sans Condensed" panose="020B0506050203000203" pitchFamily="34" charset="0"/>
              </a:rPr>
              <a:t> Mentors guide technical, professional, and safety standards on site and in the workplace.</a:t>
            </a:r>
          </a:p>
          <a:p>
            <a:endParaRPr lang="en-IE" sz="1000" b="1" dirty="0">
              <a:latin typeface="IBM Plex Sans Condensed" panose="020B0506050203000203" pitchFamily="34" charset="0"/>
            </a:endParaRPr>
          </a:p>
          <a:p>
            <a:r>
              <a:rPr lang="en-IE" sz="2000" b="1" dirty="0">
                <a:latin typeface="IBM Plex Sans Condensed" panose="020B0506050203000203" pitchFamily="34" charset="0"/>
              </a:rPr>
              <a:t>Project Experience:</a:t>
            </a:r>
            <a:r>
              <a:rPr lang="en-IE" sz="2000" dirty="0">
                <a:latin typeface="IBM Plex Sans Condensed" panose="020B0506050203000203" pitchFamily="34" charset="0"/>
              </a:rPr>
              <a:t> Employers provide real projects that drive Work-Based Learning.</a:t>
            </a:r>
          </a:p>
          <a:p>
            <a:endParaRPr lang="en-IE" sz="1000" b="1" dirty="0">
              <a:latin typeface="IBM Plex Sans Condensed" panose="020B0506050203000203" pitchFamily="34" charset="0"/>
            </a:endParaRPr>
          </a:p>
          <a:p>
            <a:r>
              <a:rPr lang="en-IE" sz="2000" b="1" dirty="0">
                <a:latin typeface="IBM Plex Sans Condensed" panose="020B0506050203000203" pitchFamily="34" charset="0"/>
              </a:rPr>
              <a:t>Academic Collaboration:</a:t>
            </a:r>
            <a:r>
              <a:rPr lang="en-IE" sz="2000" dirty="0">
                <a:latin typeface="IBM Plex Sans Condensed" panose="020B0506050203000203" pitchFamily="34" charset="0"/>
              </a:rPr>
              <a:t> Regular communication keeps on-the-job learning aligned with academic goals.</a:t>
            </a:r>
          </a:p>
        </p:txBody>
      </p:sp>
    </p:spTree>
    <p:extLst>
      <p:ext uri="{BB962C8B-B14F-4D97-AF65-F5344CB8AC3E}">
        <p14:creationId xmlns:p14="http://schemas.microsoft.com/office/powerpoint/2010/main" val="2620266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6390EB-49F0-7415-E4A0-5B53E2C4B5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Arrow: Right 21">
            <a:extLst>
              <a:ext uri="{FF2B5EF4-FFF2-40B4-BE49-F238E27FC236}">
                <a16:creationId xmlns:a16="http://schemas.microsoft.com/office/drawing/2014/main" id="{1A27AA07-7F68-9DE6-5CFC-723EDF54F86B}"/>
              </a:ext>
            </a:extLst>
          </p:cNvPr>
          <p:cNvSpPr/>
          <p:nvPr/>
        </p:nvSpPr>
        <p:spPr>
          <a:xfrm>
            <a:off x="2905190" y="4399324"/>
            <a:ext cx="1397214" cy="499807"/>
          </a:xfrm>
          <a:prstGeom prst="rightArrow">
            <a:avLst>
              <a:gd name="adj1" fmla="val 50000"/>
              <a:gd name="adj2" fmla="val 71831"/>
            </a:avLst>
          </a:prstGeom>
          <a:solidFill>
            <a:srgbClr val="EC008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7CBAF460-9C70-35BF-F9A5-4A8A41EE06CF}"/>
              </a:ext>
            </a:extLst>
          </p:cNvPr>
          <p:cNvSpPr/>
          <p:nvPr/>
        </p:nvSpPr>
        <p:spPr>
          <a:xfrm>
            <a:off x="2905190" y="2970889"/>
            <a:ext cx="1397214" cy="499807"/>
          </a:xfrm>
          <a:prstGeom prst="rightArrow">
            <a:avLst>
              <a:gd name="adj1" fmla="val 50000"/>
              <a:gd name="adj2" fmla="val 71831"/>
            </a:avLst>
          </a:prstGeom>
          <a:solidFill>
            <a:srgbClr val="EC008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1CB71556-36D8-D007-070B-3D152E0022F7}"/>
              </a:ext>
            </a:extLst>
          </p:cNvPr>
          <p:cNvSpPr/>
          <p:nvPr/>
        </p:nvSpPr>
        <p:spPr>
          <a:xfrm>
            <a:off x="2905190" y="1559706"/>
            <a:ext cx="1397214" cy="499807"/>
          </a:xfrm>
          <a:prstGeom prst="rightArrow">
            <a:avLst>
              <a:gd name="adj1" fmla="val 50000"/>
              <a:gd name="adj2" fmla="val 71831"/>
            </a:avLst>
          </a:prstGeom>
          <a:solidFill>
            <a:srgbClr val="EC008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4" descr="Munster Technological University - Wikipedia">
            <a:extLst>
              <a:ext uri="{FF2B5EF4-FFF2-40B4-BE49-F238E27FC236}">
                <a16:creationId xmlns:a16="http://schemas.microsoft.com/office/drawing/2014/main" id="{0818D5E4-9C2D-F8FD-942A-44CA733D9D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2" t="16571" b="19508"/>
          <a:stretch/>
        </p:blipFill>
        <p:spPr bwMode="auto">
          <a:xfrm>
            <a:off x="11709" y="6076252"/>
            <a:ext cx="2701256" cy="74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object 7">
            <a:extLst>
              <a:ext uri="{FF2B5EF4-FFF2-40B4-BE49-F238E27FC236}">
                <a16:creationId xmlns:a16="http://schemas.microsoft.com/office/drawing/2014/main" id="{0D902FE7-5EAF-7617-8A4C-F1B761029E09}"/>
              </a:ext>
            </a:extLst>
          </p:cNvPr>
          <p:cNvSpPr txBox="1">
            <a:spLocks/>
          </p:cNvSpPr>
          <p:nvPr/>
        </p:nvSpPr>
        <p:spPr>
          <a:xfrm>
            <a:off x="150583" y="71204"/>
            <a:ext cx="12321396" cy="641353"/>
          </a:xfrm>
          <a:prstGeom prst="rect">
            <a:avLst/>
          </a:prstGeom>
        </p:spPr>
        <p:txBody>
          <a:bodyPr vert="horz" wrap="square" lIns="0" tIns="11516" rIns="0" bIns="0" rtlCol="0" anchor="ctr">
            <a:spAutoFit/>
          </a:bodyPr>
          <a:lstStyle>
            <a:lvl1pPr algn="l" defTabSz="914400" rtl="0" eaLnBrk="1" latinLnBrk="0" hangingPunct="1">
              <a:lnSpc>
                <a:spcPct val="93000"/>
              </a:lnSpc>
              <a:spcBef>
                <a:spcPct val="0"/>
              </a:spcBef>
              <a:buNone/>
              <a:defRPr sz="1600" b="1" kern="1200">
                <a:solidFill>
                  <a:srgbClr val="71004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1516">
              <a:spcBef>
                <a:spcPts val="91"/>
              </a:spcBef>
            </a:pPr>
            <a:r>
              <a:rPr lang="en-GB" sz="4400" spc="-14" dirty="0">
                <a:solidFill>
                  <a:srgbClr val="00A2E2"/>
                </a:solidFill>
                <a:latin typeface="IBM Plex Sans Condensed" panose="020B0506050203000203" pitchFamily="34" charset="0"/>
                <a:cs typeface="Arial" panose="020B0604020202020204" pitchFamily="34" charset="0"/>
              </a:rPr>
              <a:t>Final Points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93BA785-A091-9CEC-9146-E53C9C9C5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E14-229C-4936-A87C-6B499B0BFA79}" type="slidenum">
              <a:rPr lang="en-IE" smtClean="0"/>
              <a:t>14</a:t>
            </a:fld>
            <a:endParaRPr lang="en-IE" dirty="0"/>
          </a:p>
        </p:txBody>
      </p:sp>
      <p:pic>
        <p:nvPicPr>
          <p:cNvPr id="19" name="Picture 18" descr="A pink and black triangle with a white gear on it&#10;&#10;AI-generated content may be incorrect.">
            <a:extLst>
              <a:ext uri="{FF2B5EF4-FFF2-40B4-BE49-F238E27FC236}">
                <a16:creationId xmlns:a16="http://schemas.microsoft.com/office/drawing/2014/main" id="{879C97D2-ED5E-7553-19EE-93F5D610A9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42" y="734592"/>
            <a:ext cx="3504265" cy="499772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D0CA6F6-B8C3-7F21-87A1-6F967574A9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1250" y="5967675"/>
            <a:ext cx="5989041" cy="890325"/>
          </a:xfrm>
          <a:prstGeom prst="rect">
            <a:avLst/>
          </a:prstGeom>
        </p:spPr>
      </p:pic>
      <p:pic>
        <p:nvPicPr>
          <p:cNvPr id="3" name="Picture 2" descr="A close-up of a logo&#10;&#10;AI-generated content may be incorrect.">
            <a:extLst>
              <a:ext uri="{FF2B5EF4-FFF2-40B4-BE49-F238E27FC236}">
                <a16:creationId xmlns:a16="http://schemas.microsoft.com/office/drawing/2014/main" id="{D7626DFC-AED2-ABBA-03C5-E19AA86AD1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97"/>
          <a:stretch>
            <a:fillRect/>
          </a:stretch>
        </p:blipFill>
        <p:spPr>
          <a:xfrm>
            <a:off x="2462529" y="5945250"/>
            <a:ext cx="3230731" cy="89032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EF8C676-8EB4-0731-63D6-16E65CB2D831}"/>
              </a:ext>
            </a:extLst>
          </p:cNvPr>
          <p:cNvSpPr txBox="1"/>
          <p:nvPr/>
        </p:nvSpPr>
        <p:spPr>
          <a:xfrm>
            <a:off x="3666564" y="131206"/>
            <a:ext cx="8618995" cy="890325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sz="2800" i="1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Apprenticeship is building on the proven benefits of work-based learning to strengthen engineering education.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FDC1B5-C7C4-3379-D773-DF7B914A332D}"/>
              </a:ext>
            </a:extLst>
          </p:cNvPr>
          <p:cNvSpPr txBox="1"/>
          <p:nvPr/>
        </p:nvSpPr>
        <p:spPr>
          <a:xfrm>
            <a:off x="4347714" y="1183296"/>
            <a:ext cx="7427344" cy="1275237"/>
          </a:xfrm>
          <a:prstGeom prst="roundRect">
            <a:avLst/>
          </a:prstGeom>
          <a:solidFill>
            <a:srgbClr val="FBFBF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IE" sz="2400" b="1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Work-Based Focus: </a:t>
            </a:r>
            <a:r>
              <a:rPr lang="en-IE" sz="2400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Increasing emphasis on structured work placement across programmes reflects a broader educational move towards experiential learning.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305573E-E35D-BFE9-C970-5895731D648F}"/>
              </a:ext>
            </a:extLst>
          </p:cNvPr>
          <p:cNvSpPr txBox="1"/>
          <p:nvPr/>
        </p:nvSpPr>
        <p:spPr>
          <a:xfrm>
            <a:off x="4356340" y="2621714"/>
            <a:ext cx="7427344" cy="1275237"/>
          </a:xfrm>
          <a:prstGeom prst="roundRect">
            <a:avLst/>
          </a:prstGeom>
          <a:solidFill>
            <a:srgbClr val="FBFBF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IE" sz="2400" b="1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Natural Progression: </a:t>
            </a:r>
            <a:r>
              <a:rPr lang="en-IE" sz="2400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This apprenticeship model builds on this success, a logical next step in fully combining academic and workplace/experiential learning.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C1F06CE-B5EA-8691-6F3C-3EFD2F947A19}"/>
              </a:ext>
            </a:extLst>
          </p:cNvPr>
          <p:cNvSpPr txBox="1"/>
          <p:nvPr/>
        </p:nvSpPr>
        <p:spPr>
          <a:xfrm>
            <a:off x="4356340" y="4069994"/>
            <a:ext cx="7427344" cy="1275237"/>
          </a:xfrm>
          <a:prstGeom prst="roundRect">
            <a:avLst/>
          </a:prstGeom>
          <a:solidFill>
            <a:srgbClr val="FBFBF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IE" sz="2400" b="1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Supplement, Not Replace: </a:t>
            </a:r>
            <a:r>
              <a:rPr lang="en-IE" sz="2400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Designed to complement traditional full-time programmes and broaden access to Civil Engineering education.</a:t>
            </a:r>
          </a:p>
        </p:txBody>
      </p:sp>
    </p:spTree>
    <p:extLst>
      <p:ext uri="{BB962C8B-B14F-4D97-AF65-F5344CB8AC3E}">
        <p14:creationId xmlns:p14="http://schemas.microsoft.com/office/powerpoint/2010/main" val="9310191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513239-E2A3-CE1E-545B-8DC3EEF8E1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283FCC6-82C3-5000-642E-F5E5D52962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9" y="17930"/>
            <a:ext cx="12192000" cy="68359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B715130-5476-B68D-1652-BB7A1A683331}"/>
              </a:ext>
            </a:extLst>
          </p:cNvPr>
          <p:cNvSpPr txBox="1">
            <a:spLocks/>
          </p:cNvSpPr>
          <p:nvPr/>
        </p:nvSpPr>
        <p:spPr>
          <a:xfrm>
            <a:off x="1030375" y="3988756"/>
            <a:ext cx="10693188" cy="17786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IE" sz="4800" b="1" i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465136-3106-CAE9-7F27-79577D9CB8E7}"/>
              </a:ext>
            </a:extLst>
          </p:cNvPr>
          <p:cNvSpPr txBox="1"/>
          <p:nvPr/>
        </p:nvSpPr>
        <p:spPr>
          <a:xfrm>
            <a:off x="653780" y="2744749"/>
            <a:ext cx="1123980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Tw Cen MT" panose="020B0602020104020603" pitchFamily="34" charset="0"/>
              </a:rPr>
              <a:t>Thank you for your attention.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17513CA-2611-3082-0D1A-E5D8D2083E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534" y="5128397"/>
            <a:ext cx="5106216" cy="1596465"/>
          </a:xfrm>
          <a:prstGeom prst="roundRect">
            <a:avLst>
              <a:gd name="adj" fmla="val 8660"/>
            </a:avLst>
          </a:prstGeom>
        </p:spPr>
      </p:pic>
    </p:spTree>
    <p:extLst>
      <p:ext uri="{BB962C8B-B14F-4D97-AF65-F5344CB8AC3E}">
        <p14:creationId xmlns:p14="http://schemas.microsoft.com/office/powerpoint/2010/main" val="10638364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4BDE95-4A3C-6001-1622-8BFAF13B5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5623F43-6B4C-C5C5-8501-A74CCABC0E25}"/>
              </a:ext>
            </a:extLst>
          </p:cNvPr>
          <p:cNvSpPr/>
          <p:nvPr/>
        </p:nvSpPr>
        <p:spPr>
          <a:xfrm>
            <a:off x="526211" y="3502327"/>
            <a:ext cx="11429999" cy="2266986"/>
          </a:xfrm>
          <a:prstGeom prst="roundRect">
            <a:avLst>
              <a:gd name="adj" fmla="val 10866"/>
            </a:avLst>
          </a:prstGeom>
          <a:solidFill>
            <a:schemeClr val="bg1">
              <a:lumMod val="95000"/>
            </a:schemeClr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rgbClr val="EC008B"/>
              </a:solidFill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3CC8F179-24B1-C8DF-399E-E9D81C852EC2}"/>
              </a:ext>
            </a:extLst>
          </p:cNvPr>
          <p:cNvSpPr/>
          <p:nvPr/>
        </p:nvSpPr>
        <p:spPr>
          <a:xfrm>
            <a:off x="526211" y="1449238"/>
            <a:ext cx="11429999" cy="1675022"/>
          </a:xfrm>
          <a:prstGeom prst="roundRect">
            <a:avLst>
              <a:gd name="adj" fmla="val 10866"/>
            </a:avLst>
          </a:prstGeom>
          <a:solidFill>
            <a:schemeClr val="bg1">
              <a:lumMod val="95000"/>
            </a:schemeClr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rgbClr val="EC008B"/>
              </a:solidFill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D39A41F4-2323-3F71-0838-52E2BD414529}"/>
              </a:ext>
            </a:extLst>
          </p:cNvPr>
          <p:cNvSpPr txBox="1">
            <a:spLocks/>
          </p:cNvSpPr>
          <p:nvPr/>
        </p:nvSpPr>
        <p:spPr>
          <a:xfrm>
            <a:off x="155277" y="954144"/>
            <a:ext cx="11881446" cy="512210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IE" sz="3000" dirty="0">
                <a:latin typeface="IBM Plex Sans Condensed" panose="020B0506050203000203" pitchFamily="34" charset="0"/>
              </a:rPr>
              <a:t>Currently there are two key types of apprenticeships being offered in Ireland:</a:t>
            </a:r>
          </a:p>
          <a:p>
            <a:pPr algn="l">
              <a:lnSpc>
                <a:spcPct val="100000"/>
              </a:lnSpc>
            </a:pPr>
            <a:endParaRPr lang="en-IE" sz="1200" dirty="0">
              <a:latin typeface="IBM Plex Sans Condensed" panose="020B0506050203000203" pitchFamily="34" charset="0"/>
            </a:endParaRPr>
          </a:p>
          <a:p>
            <a:pPr lvl="1" algn="l">
              <a:lnSpc>
                <a:spcPct val="100000"/>
              </a:lnSpc>
            </a:pPr>
            <a:r>
              <a:rPr lang="en-IE" sz="3000" b="1" dirty="0">
                <a:latin typeface="IBM Plex Sans Condensed" panose="020B0506050203000203" pitchFamily="34" charset="0"/>
              </a:rPr>
              <a:t>Craft Apprenticeships:</a:t>
            </a:r>
          </a:p>
          <a:p>
            <a:pPr marL="1371600" lvl="2" indent="-4572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IE" sz="2600" dirty="0">
                <a:latin typeface="IBM Plex Sans Condensed" panose="020B0506050203000203" pitchFamily="34" charset="0"/>
              </a:rPr>
              <a:t>25 Craft Apprenticeships. </a:t>
            </a:r>
          </a:p>
          <a:p>
            <a:pPr marL="1371600" lvl="2" indent="-4572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IE" sz="2600" dirty="0">
                <a:latin typeface="IBM Plex Sans Condensed" panose="020B0506050203000203" pitchFamily="34" charset="0"/>
              </a:rPr>
              <a:t>Specific type of apprenticeship focused on “traditional” skilled trades.</a:t>
            </a:r>
          </a:p>
          <a:p>
            <a:pPr marL="1371600" lvl="2" indent="-4572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IE" sz="2600" dirty="0">
                <a:latin typeface="IBM Plex Sans Condensed" panose="020B0506050203000203" pitchFamily="34" charset="0"/>
              </a:rPr>
              <a:t>23,140 Apprentices (as of 31</a:t>
            </a:r>
            <a:r>
              <a:rPr lang="en-IE" sz="2600" baseline="30000" dirty="0">
                <a:latin typeface="IBM Plex Sans Condensed" panose="020B0506050203000203" pitchFamily="34" charset="0"/>
              </a:rPr>
              <a:t>st</a:t>
            </a:r>
            <a:r>
              <a:rPr lang="en-IE" sz="2600" dirty="0">
                <a:latin typeface="IBM Plex Sans Condensed" panose="020B0506050203000203" pitchFamily="34" charset="0"/>
              </a:rPr>
              <a:t> Dec 2023)</a:t>
            </a:r>
          </a:p>
          <a:p>
            <a:pPr marL="1371600" lvl="2" indent="-4572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IE" sz="1100" dirty="0">
              <a:latin typeface="IBM Plex Sans Condensed" panose="020B0506050203000203" pitchFamily="34" charset="0"/>
            </a:endParaRPr>
          </a:p>
          <a:p>
            <a:pPr marL="1371600" lvl="2" indent="-4572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IE" sz="1100" dirty="0">
              <a:latin typeface="IBM Plex Sans Condensed" panose="020B0506050203000203" pitchFamily="34" charset="0"/>
            </a:endParaRPr>
          </a:p>
          <a:p>
            <a:pPr algn="l">
              <a:lnSpc>
                <a:spcPct val="100000"/>
              </a:lnSpc>
            </a:pPr>
            <a:endParaRPr lang="en-IE" sz="300" b="1" dirty="0">
              <a:latin typeface="IBM Plex Sans Condensed" panose="020B0506050203000203" pitchFamily="34" charset="0"/>
            </a:endParaRPr>
          </a:p>
          <a:p>
            <a:pPr lvl="1" algn="l">
              <a:lnSpc>
                <a:spcPct val="100000"/>
              </a:lnSpc>
            </a:pPr>
            <a:r>
              <a:rPr lang="en-IE" sz="3000" b="1" dirty="0">
                <a:latin typeface="IBM Plex Sans Condensed" panose="020B0506050203000203" pitchFamily="34" charset="0"/>
              </a:rPr>
              <a:t>Consortia Led Apprenticeships: </a:t>
            </a:r>
          </a:p>
          <a:p>
            <a:pPr marL="1371600" lvl="2" indent="-4572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IE" sz="2600" dirty="0">
                <a:latin typeface="IBM Plex Sans Condensed" panose="020B0506050203000203" pitchFamily="34" charset="0"/>
              </a:rPr>
              <a:t>48 consortia-led programmes</a:t>
            </a:r>
          </a:p>
          <a:p>
            <a:pPr marL="1371600" lvl="2" indent="-4572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IE" sz="2600" dirty="0">
                <a:latin typeface="IBM Plex Sans Condensed" panose="020B0506050203000203" pitchFamily="34" charset="0"/>
              </a:rPr>
              <a:t>Broader category of “newer”, more modern apprenticeships developed by a partnership between industry and education providers to cover professional fields outside of the “traditional” skilled trades.</a:t>
            </a:r>
          </a:p>
          <a:p>
            <a:pPr marL="1371600" lvl="2" indent="-4572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IE" sz="2600" dirty="0">
                <a:latin typeface="IBM Plex Sans Condensed" panose="020B0506050203000203" pitchFamily="34" charset="0"/>
              </a:rPr>
              <a:t>4,330 Apprentices (as of 31</a:t>
            </a:r>
            <a:r>
              <a:rPr lang="en-IE" sz="2600" baseline="30000" dirty="0">
                <a:latin typeface="IBM Plex Sans Condensed" panose="020B0506050203000203" pitchFamily="34" charset="0"/>
              </a:rPr>
              <a:t>st</a:t>
            </a:r>
            <a:r>
              <a:rPr lang="en-IE" sz="2600" dirty="0">
                <a:latin typeface="IBM Plex Sans Condensed" panose="020B0506050203000203" pitchFamily="34" charset="0"/>
              </a:rPr>
              <a:t> Dec 2023)</a:t>
            </a:r>
            <a:endParaRPr lang="en-IE" sz="3000" dirty="0">
              <a:latin typeface="IBM Plex Sans Condensed" panose="020B0506050203000203" pitchFamily="34" charset="0"/>
            </a:endParaRPr>
          </a:p>
          <a:p>
            <a:pPr algn="l">
              <a:lnSpc>
                <a:spcPct val="100000"/>
              </a:lnSpc>
            </a:pPr>
            <a:endParaRPr lang="en-IE" sz="1400" dirty="0">
              <a:latin typeface="IBM Plex Sans Condensed" panose="020B0506050203000203" pitchFamily="34" charset="0"/>
            </a:endParaRPr>
          </a:p>
        </p:txBody>
      </p:sp>
      <p:pic>
        <p:nvPicPr>
          <p:cNvPr id="9" name="Picture 4" descr="Munster Technological University - Wikipedia">
            <a:extLst>
              <a:ext uri="{FF2B5EF4-FFF2-40B4-BE49-F238E27FC236}">
                <a16:creationId xmlns:a16="http://schemas.microsoft.com/office/drawing/2014/main" id="{B8F3D32E-2012-CBB1-3E86-9FB2CA1FDD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2" t="16571" b="19508"/>
          <a:stretch/>
        </p:blipFill>
        <p:spPr bwMode="auto">
          <a:xfrm>
            <a:off x="11709" y="6076252"/>
            <a:ext cx="2701256" cy="74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object 7">
            <a:extLst>
              <a:ext uri="{FF2B5EF4-FFF2-40B4-BE49-F238E27FC236}">
                <a16:creationId xmlns:a16="http://schemas.microsoft.com/office/drawing/2014/main" id="{279354E3-7FBC-18B8-3CF8-72B8D47C06D1}"/>
              </a:ext>
            </a:extLst>
          </p:cNvPr>
          <p:cNvSpPr txBox="1">
            <a:spLocks/>
          </p:cNvSpPr>
          <p:nvPr/>
        </p:nvSpPr>
        <p:spPr>
          <a:xfrm>
            <a:off x="155277" y="136525"/>
            <a:ext cx="12321396" cy="698611"/>
          </a:xfrm>
          <a:prstGeom prst="rect">
            <a:avLst/>
          </a:prstGeom>
        </p:spPr>
        <p:txBody>
          <a:bodyPr vert="horz" wrap="square" lIns="0" tIns="11516" rIns="0" bIns="0" rtlCol="0" anchor="ctr">
            <a:spAutoFit/>
          </a:bodyPr>
          <a:lstStyle>
            <a:lvl1pPr algn="l" defTabSz="914400" rtl="0" eaLnBrk="1" latinLnBrk="0" hangingPunct="1">
              <a:lnSpc>
                <a:spcPct val="93000"/>
              </a:lnSpc>
              <a:spcBef>
                <a:spcPct val="0"/>
              </a:spcBef>
              <a:buNone/>
              <a:defRPr sz="1600" b="1" kern="1200">
                <a:solidFill>
                  <a:srgbClr val="71004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1516">
              <a:spcBef>
                <a:spcPts val="91"/>
              </a:spcBef>
            </a:pPr>
            <a:r>
              <a:rPr lang="en-GB" sz="4800" spc="-14" dirty="0">
                <a:solidFill>
                  <a:srgbClr val="00A2E2"/>
                </a:solidFill>
                <a:latin typeface="IBM Plex Sans Condensed" panose="020B0506050203000203" pitchFamily="34" charset="0"/>
                <a:cs typeface="Arial" panose="020B0604020202020204" pitchFamily="34" charset="0"/>
              </a:rPr>
              <a:t>Craft Vs Consortia Led Apprenticeships  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3A50A6-577D-FF1F-19D6-A71B4D7C2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E14-229C-4936-A87C-6B499B0BFA79}" type="slidenum">
              <a:rPr lang="en-IE" smtClean="0"/>
              <a:t>2</a:t>
            </a:fld>
            <a:endParaRPr lang="en-IE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5B514F11-AAE0-B84F-4449-04036FC4BA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50" y="5967675"/>
            <a:ext cx="5989041" cy="890325"/>
          </a:xfrm>
          <a:prstGeom prst="rect">
            <a:avLst/>
          </a:prstGeom>
        </p:spPr>
      </p:pic>
      <p:pic>
        <p:nvPicPr>
          <p:cNvPr id="8" name="Picture 7" descr="A close-up of a logo&#10;&#10;AI-generated content may be incorrect.">
            <a:extLst>
              <a:ext uri="{FF2B5EF4-FFF2-40B4-BE49-F238E27FC236}">
                <a16:creationId xmlns:a16="http://schemas.microsoft.com/office/drawing/2014/main" id="{7D7A5492-C801-98E5-7FE7-9021E7276D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97"/>
          <a:stretch>
            <a:fillRect/>
          </a:stretch>
        </p:blipFill>
        <p:spPr>
          <a:xfrm>
            <a:off x="2462529" y="5945250"/>
            <a:ext cx="3230731" cy="89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250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3B8621-1DF4-67EF-E924-4074EDC56E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A logo for a civil engineering contractors association&#10;&#10;Description automatically generated">
            <a:extLst>
              <a:ext uri="{FF2B5EF4-FFF2-40B4-BE49-F238E27FC236}">
                <a16:creationId xmlns:a16="http://schemas.microsoft.com/office/drawing/2014/main" id="{65C64BBD-F2E3-EAB9-5F54-6F81B8A0BC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1009" y="4510163"/>
            <a:ext cx="1979938" cy="1282319"/>
          </a:xfrm>
          <a:prstGeom prst="rect">
            <a:avLst/>
          </a:prstGeom>
        </p:spPr>
      </p:pic>
      <p:pic>
        <p:nvPicPr>
          <p:cNvPr id="24" name="Picture 23" descr="A logo with blue and green text&#10;&#10;Description automatically generated">
            <a:extLst>
              <a:ext uri="{FF2B5EF4-FFF2-40B4-BE49-F238E27FC236}">
                <a16:creationId xmlns:a16="http://schemas.microsoft.com/office/drawing/2014/main" id="{DCA71B88-2C36-F2A4-A44B-925A166B323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690" r="17016"/>
          <a:stretch>
            <a:fillRect/>
          </a:stretch>
        </p:blipFill>
        <p:spPr>
          <a:xfrm>
            <a:off x="277450" y="4152583"/>
            <a:ext cx="1774172" cy="1426555"/>
          </a:xfrm>
          <a:prstGeom prst="rect">
            <a:avLst/>
          </a:prstGeom>
        </p:spPr>
      </p:pic>
      <p:pic>
        <p:nvPicPr>
          <p:cNvPr id="25" name="Picture 24" descr="A blue and green logo&#10;&#10;Description automatically generated">
            <a:extLst>
              <a:ext uri="{FF2B5EF4-FFF2-40B4-BE49-F238E27FC236}">
                <a16:creationId xmlns:a16="http://schemas.microsoft.com/office/drawing/2014/main" id="{F8832FE1-89DF-F2E5-C30B-B5062D4BEFF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507" t="13641" r="23170" b="13035"/>
          <a:stretch/>
        </p:blipFill>
        <p:spPr>
          <a:xfrm>
            <a:off x="54426" y="3046587"/>
            <a:ext cx="1261768" cy="1177993"/>
          </a:xfrm>
          <a:prstGeom prst="rect">
            <a:avLst/>
          </a:prstGeom>
        </p:spPr>
      </p:pic>
      <p:pic>
        <p:nvPicPr>
          <p:cNvPr id="27" name="Picture 26" descr="A logo with blue letters&#10;&#10;Description automatically generated">
            <a:extLst>
              <a:ext uri="{FF2B5EF4-FFF2-40B4-BE49-F238E27FC236}">
                <a16:creationId xmlns:a16="http://schemas.microsoft.com/office/drawing/2014/main" id="{5EEF4E2C-8C99-8FC9-8501-0C3CE59A52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6538" y="1394526"/>
            <a:ext cx="1502517" cy="834731"/>
          </a:xfrm>
          <a:prstGeom prst="rect">
            <a:avLst/>
          </a:prstGeom>
        </p:spPr>
      </p:pic>
      <p:pic>
        <p:nvPicPr>
          <p:cNvPr id="28" name="Picture 27" descr="A close up of a sign&#10;&#10;Description automatically generated">
            <a:extLst>
              <a:ext uri="{FF2B5EF4-FFF2-40B4-BE49-F238E27FC236}">
                <a16:creationId xmlns:a16="http://schemas.microsoft.com/office/drawing/2014/main" id="{5074E288-BAB2-73EF-5C92-94301171041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52785"/>
          <a:stretch/>
        </p:blipFill>
        <p:spPr>
          <a:xfrm>
            <a:off x="3716407" y="4142604"/>
            <a:ext cx="1360379" cy="412296"/>
          </a:xfrm>
          <a:prstGeom prst="rect">
            <a:avLst/>
          </a:prstGeom>
        </p:spPr>
      </p:pic>
      <p:pic>
        <p:nvPicPr>
          <p:cNvPr id="29" name="Picture 28" descr="A blue and white logo&#10;&#10;Description automatically generated">
            <a:extLst>
              <a:ext uri="{FF2B5EF4-FFF2-40B4-BE49-F238E27FC236}">
                <a16:creationId xmlns:a16="http://schemas.microsoft.com/office/drawing/2014/main" id="{614A7164-60C5-8E49-8AA0-F30D93B52AD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8280" y="1842195"/>
            <a:ext cx="1616741" cy="808370"/>
          </a:xfrm>
          <a:prstGeom prst="rect">
            <a:avLst/>
          </a:prstGeom>
        </p:spPr>
      </p:pic>
      <p:pic>
        <p:nvPicPr>
          <p:cNvPr id="9" name="Picture 4" descr="Munster Technological University - Wikipedia">
            <a:extLst>
              <a:ext uri="{FF2B5EF4-FFF2-40B4-BE49-F238E27FC236}">
                <a16:creationId xmlns:a16="http://schemas.microsoft.com/office/drawing/2014/main" id="{A061D507-25A6-D88E-4567-7FCBDD2CEA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2" t="16571" b="19508"/>
          <a:stretch/>
        </p:blipFill>
        <p:spPr bwMode="auto">
          <a:xfrm>
            <a:off x="11709" y="6076252"/>
            <a:ext cx="2701256" cy="74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object 7">
            <a:extLst>
              <a:ext uri="{FF2B5EF4-FFF2-40B4-BE49-F238E27FC236}">
                <a16:creationId xmlns:a16="http://schemas.microsoft.com/office/drawing/2014/main" id="{00BCBE03-7AE4-8B50-CF5C-CF6C5B3E689A}"/>
              </a:ext>
            </a:extLst>
          </p:cNvPr>
          <p:cNvSpPr txBox="1">
            <a:spLocks/>
          </p:cNvSpPr>
          <p:nvPr/>
        </p:nvSpPr>
        <p:spPr>
          <a:xfrm>
            <a:off x="-146648" y="108549"/>
            <a:ext cx="12321396" cy="698611"/>
          </a:xfrm>
          <a:prstGeom prst="rect">
            <a:avLst/>
          </a:prstGeom>
        </p:spPr>
        <p:txBody>
          <a:bodyPr vert="horz" wrap="square" lIns="0" tIns="11516" rIns="0" bIns="0" rtlCol="0" anchor="ctr">
            <a:spAutoFit/>
          </a:bodyPr>
          <a:lstStyle>
            <a:lvl1pPr algn="l" defTabSz="914400" rtl="0" eaLnBrk="1" latinLnBrk="0" hangingPunct="1">
              <a:lnSpc>
                <a:spcPct val="93000"/>
              </a:lnSpc>
              <a:spcBef>
                <a:spcPct val="0"/>
              </a:spcBef>
              <a:buNone/>
              <a:defRPr sz="1600" b="1" kern="1200">
                <a:solidFill>
                  <a:srgbClr val="71004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1516" algn="ctr">
              <a:spcBef>
                <a:spcPts val="91"/>
              </a:spcBef>
            </a:pPr>
            <a:r>
              <a:rPr lang="en-GB" sz="4800" spc="-14" dirty="0">
                <a:solidFill>
                  <a:srgbClr val="00A2E2"/>
                </a:solidFill>
                <a:latin typeface="IBM Plex Sans Condensed" panose="020B0506050203000203" pitchFamily="34" charset="0"/>
                <a:cs typeface="Arial" panose="020B0604020202020204" pitchFamily="34" charset="0"/>
              </a:rPr>
              <a:t>Civil Engineering Apprenticeship Consortium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C3F77FE-2586-0312-9EB1-AB948F993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E14-229C-4936-A87C-6B499B0BFA79}" type="slidenum">
              <a:rPr lang="en-IE" smtClean="0"/>
              <a:t>3</a:t>
            </a:fld>
            <a:endParaRPr lang="en-IE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7CF65B8-ABC2-D002-0A30-49CF01252AE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91250" y="5967675"/>
            <a:ext cx="5989041" cy="890325"/>
          </a:xfrm>
          <a:prstGeom prst="rect">
            <a:avLst/>
          </a:prstGeom>
        </p:spPr>
      </p:pic>
      <p:pic>
        <p:nvPicPr>
          <p:cNvPr id="8" name="Picture 7" descr="A close-up of a logo&#10;&#10;AI-generated content may be incorrect.">
            <a:extLst>
              <a:ext uri="{FF2B5EF4-FFF2-40B4-BE49-F238E27FC236}">
                <a16:creationId xmlns:a16="http://schemas.microsoft.com/office/drawing/2014/main" id="{27627878-2E20-0FC2-E59B-7ED37FED372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97"/>
          <a:stretch>
            <a:fillRect/>
          </a:stretch>
        </p:blipFill>
        <p:spPr>
          <a:xfrm>
            <a:off x="2462529" y="5945250"/>
            <a:ext cx="3230731" cy="890325"/>
          </a:xfrm>
          <a:prstGeom prst="rect">
            <a:avLst/>
          </a:prstGeom>
        </p:spPr>
      </p:pic>
      <p:graphicFrame>
        <p:nvGraphicFramePr>
          <p:cNvPr id="16" name="Table 4">
            <a:extLst>
              <a:ext uri="{FF2B5EF4-FFF2-40B4-BE49-F238E27FC236}">
                <a16:creationId xmlns:a16="http://schemas.microsoft.com/office/drawing/2014/main" id="{74A5D4EE-5EE9-197E-C16B-87BCB3E0AE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4164011"/>
              </p:ext>
            </p:extLst>
          </p:nvPr>
        </p:nvGraphicFramePr>
        <p:xfrm>
          <a:off x="5207479" y="1314499"/>
          <a:ext cx="6806241" cy="43811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806241">
                  <a:extLst>
                    <a:ext uri="{9D8B030D-6E8A-4147-A177-3AD203B41FA5}">
                      <a16:colId xmlns:a16="http://schemas.microsoft.com/office/drawing/2014/main" val="417009496"/>
                    </a:ext>
                  </a:extLst>
                </a:gridCol>
              </a:tblGrid>
              <a:tr h="431660">
                <a:tc>
                  <a:txBody>
                    <a:bodyPr/>
                    <a:lstStyle/>
                    <a:p>
                      <a:r>
                        <a:rPr lang="en-GB" sz="2800" kern="1200" dirty="0">
                          <a:solidFill>
                            <a:srgbClr val="2D4246"/>
                          </a:solidFill>
                          <a:latin typeface="IBM Plex Sans Condensed" panose="020B0506050203000203" pitchFamily="34" charset="0"/>
                          <a:ea typeface="+mj-ea"/>
                          <a:cs typeface="+mj-cs"/>
                        </a:rPr>
                        <a:t>Consortium Steering Group Members</a:t>
                      </a:r>
                      <a:endParaRPr lang="en-IE" sz="2800" kern="1200" dirty="0">
                        <a:solidFill>
                          <a:srgbClr val="2D4246"/>
                        </a:solidFill>
                        <a:latin typeface="IBM Plex Sans Condensed" panose="020B0506050203000203" pitchFamily="34" charset="0"/>
                        <a:ea typeface="+mj-ea"/>
                        <a:cs typeface="+mj-cs"/>
                      </a:endParaRPr>
                    </a:p>
                  </a:txBody>
                  <a:tcPr marL="79937" marR="79937" marT="39968" marB="39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B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0905871"/>
                  </a:ext>
                </a:extLst>
              </a:tr>
              <a:tr h="4316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E" sz="2400" b="1" dirty="0">
                          <a:solidFill>
                            <a:srgbClr val="2D414A"/>
                          </a:solidFill>
                          <a:effectLst/>
                          <a:latin typeface="IBM Plex Sans Condensed" panose="020B0506050203000203" pitchFamily="34" charset="0"/>
                          <a:cs typeface="Arial" panose="020B0604020202020204" pitchFamily="34" charset="0"/>
                        </a:rPr>
                        <a:t>CECA – </a:t>
                      </a:r>
                      <a:r>
                        <a:rPr lang="en-IE" sz="2400" dirty="0">
                          <a:solidFill>
                            <a:srgbClr val="2D414A"/>
                          </a:solidFill>
                          <a:effectLst/>
                          <a:latin typeface="IBM Plex Sans Condensed" panose="020B0506050203000203" pitchFamily="34" charset="0"/>
                          <a:cs typeface="Arial" panose="020B0604020202020204" pitchFamily="34" charset="0"/>
                        </a:rPr>
                        <a:t>Civil Engineering Contractors association</a:t>
                      </a:r>
                      <a:endParaRPr lang="en-IE" sz="2400" dirty="0">
                        <a:solidFill>
                          <a:srgbClr val="2D414A"/>
                        </a:solidFill>
                        <a:effectLst/>
                        <a:latin typeface="IBM Plex Sans Condensed" panose="020B0506050203000203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8105374"/>
                  </a:ext>
                </a:extLst>
              </a:tr>
              <a:tr h="4316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E" sz="2400" b="1" dirty="0">
                          <a:solidFill>
                            <a:srgbClr val="2D414A"/>
                          </a:solidFill>
                          <a:effectLst/>
                          <a:latin typeface="IBM Plex Sans Condensed" panose="020B0506050203000203" pitchFamily="34" charset="0"/>
                          <a:cs typeface="Arial" panose="020B0604020202020204" pitchFamily="34" charset="0"/>
                        </a:rPr>
                        <a:t>CIF-</a:t>
                      </a:r>
                      <a:r>
                        <a:rPr lang="en-IE" sz="2400" dirty="0">
                          <a:solidFill>
                            <a:srgbClr val="2D414A"/>
                          </a:solidFill>
                          <a:effectLst/>
                          <a:latin typeface="IBM Plex Sans Condensed" panose="020B0506050203000203" pitchFamily="34" charset="0"/>
                          <a:cs typeface="Arial" panose="020B0604020202020204" pitchFamily="34" charset="0"/>
                        </a:rPr>
                        <a:t> Construction Industry Federation</a:t>
                      </a:r>
                      <a:endParaRPr lang="en-IE" sz="2400" dirty="0">
                        <a:solidFill>
                          <a:srgbClr val="2D414A"/>
                        </a:solidFill>
                        <a:effectLst/>
                        <a:latin typeface="IBM Plex Sans Condensed" panose="020B0506050203000203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7288224"/>
                  </a:ext>
                </a:extLst>
              </a:tr>
              <a:tr h="4316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E" sz="2400" b="1" dirty="0">
                          <a:solidFill>
                            <a:srgbClr val="2D414A"/>
                          </a:solidFill>
                          <a:effectLst/>
                          <a:latin typeface="IBM Plex Sans Condensed" panose="020B0506050203000203" pitchFamily="34" charset="0"/>
                          <a:cs typeface="Arial" panose="020B0604020202020204" pitchFamily="34" charset="0"/>
                        </a:rPr>
                        <a:t>ACEI – </a:t>
                      </a:r>
                      <a:r>
                        <a:rPr lang="en-IE" sz="2400" dirty="0">
                          <a:solidFill>
                            <a:srgbClr val="2D414A"/>
                          </a:solidFill>
                          <a:effectLst/>
                          <a:latin typeface="IBM Plex Sans Condensed" panose="020B0506050203000203" pitchFamily="34" charset="0"/>
                          <a:cs typeface="Arial" panose="020B0604020202020204" pitchFamily="34" charset="0"/>
                        </a:rPr>
                        <a:t>Association of Consulting Engineers of Ireland</a:t>
                      </a:r>
                      <a:endParaRPr lang="en-IE" sz="2400" dirty="0">
                        <a:solidFill>
                          <a:srgbClr val="2D414A"/>
                        </a:solidFill>
                        <a:effectLst/>
                        <a:latin typeface="IBM Plex Sans Condensed" panose="020B0506050203000203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3977703"/>
                  </a:ext>
                </a:extLst>
              </a:tr>
              <a:tr h="4316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>
                          <a:solidFill>
                            <a:srgbClr val="2D414A"/>
                          </a:solidFill>
                          <a:effectLst/>
                          <a:latin typeface="IBM Plex Sans Condensed" panose="020B0506050203000203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UÉ</a:t>
                      </a:r>
                      <a:r>
                        <a:rPr lang="en-GB" sz="2400" dirty="0">
                          <a:solidFill>
                            <a:srgbClr val="2D414A"/>
                          </a:solidFill>
                          <a:effectLst/>
                          <a:latin typeface="IBM Plex Sans Condensed" panose="020B0506050203000203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– U</a:t>
                      </a:r>
                      <a:r>
                        <a:rPr lang="en-IE" sz="2400" dirty="0" err="1">
                          <a:solidFill>
                            <a:srgbClr val="2D414A"/>
                          </a:solidFill>
                          <a:effectLst/>
                          <a:latin typeface="IBM Plex Sans Condensed" panose="020B0506050203000203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isce</a:t>
                      </a:r>
                      <a:r>
                        <a:rPr lang="en-IE" sz="2400" dirty="0">
                          <a:solidFill>
                            <a:srgbClr val="2D414A"/>
                          </a:solidFill>
                          <a:effectLst/>
                          <a:latin typeface="IBM Plex Sans Condensed" panose="020B0506050203000203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Éireann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0695469"/>
                  </a:ext>
                </a:extLst>
              </a:tr>
              <a:tr h="4316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E" sz="2400" b="1" dirty="0">
                          <a:solidFill>
                            <a:srgbClr val="2D414A"/>
                          </a:solidFill>
                          <a:effectLst/>
                          <a:latin typeface="IBM Plex Sans Condensed" panose="020B0506050203000203" pitchFamily="34" charset="0"/>
                          <a:cs typeface="Arial" panose="020B0604020202020204" pitchFamily="34" charset="0"/>
                        </a:rPr>
                        <a:t>TII</a:t>
                      </a:r>
                      <a:r>
                        <a:rPr lang="en-IE" sz="2400" dirty="0">
                          <a:solidFill>
                            <a:srgbClr val="2D414A"/>
                          </a:solidFill>
                          <a:effectLst/>
                          <a:latin typeface="IBM Plex Sans Condensed" panose="020B0506050203000203" pitchFamily="34" charset="0"/>
                          <a:cs typeface="Arial" panose="020B0604020202020204" pitchFamily="34" charset="0"/>
                        </a:rPr>
                        <a:t> – Transport Infrastructure Ireland</a:t>
                      </a:r>
                      <a:endParaRPr lang="en-IE" sz="2400" dirty="0">
                        <a:solidFill>
                          <a:srgbClr val="2D414A"/>
                        </a:solidFill>
                        <a:effectLst/>
                        <a:latin typeface="IBM Plex Sans Condensed" panose="020B0506050203000203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9662124"/>
                  </a:ext>
                </a:extLst>
              </a:tr>
              <a:tr h="6467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E" sz="2400" b="1" dirty="0">
                          <a:solidFill>
                            <a:srgbClr val="2D414A"/>
                          </a:solidFill>
                          <a:effectLst/>
                          <a:latin typeface="IBM Plex Sans Condensed" panose="020B0506050203000203" pitchFamily="34" charset="0"/>
                          <a:cs typeface="Arial" panose="020B0604020202020204" pitchFamily="34" charset="0"/>
                        </a:rPr>
                        <a:t>LGMA</a:t>
                      </a:r>
                      <a:r>
                        <a:rPr lang="en-IE" sz="2400" dirty="0">
                          <a:solidFill>
                            <a:srgbClr val="2D414A"/>
                          </a:solidFill>
                          <a:effectLst/>
                          <a:latin typeface="IBM Plex Sans Condensed" panose="020B0506050203000203" pitchFamily="34" charset="0"/>
                          <a:cs typeface="Arial" panose="020B0604020202020204" pitchFamily="34" charset="0"/>
                        </a:rPr>
                        <a:t> – Local Government Management Association</a:t>
                      </a:r>
                      <a:endParaRPr lang="en-IE" sz="2400" dirty="0">
                        <a:solidFill>
                          <a:srgbClr val="2D414A"/>
                        </a:solidFill>
                        <a:effectLst/>
                        <a:latin typeface="IBM Plex Sans Condensed" panose="020B0506050203000203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4095927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E" sz="2400" b="1" dirty="0">
                          <a:solidFill>
                            <a:srgbClr val="2D414A"/>
                          </a:solidFill>
                          <a:effectLst/>
                          <a:latin typeface="IBM Plex Sans Condensed" panose="020B0506050203000203" pitchFamily="34" charset="0"/>
                          <a:cs typeface="Arial" panose="020B0604020202020204" pitchFamily="34" charset="0"/>
                        </a:rPr>
                        <a:t>ATU</a:t>
                      </a:r>
                      <a:r>
                        <a:rPr lang="en-IE" sz="2400" dirty="0">
                          <a:solidFill>
                            <a:srgbClr val="2D414A"/>
                          </a:solidFill>
                          <a:effectLst/>
                          <a:latin typeface="IBM Plex Sans Condensed" panose="020B0506050203000203" pitchFamily="34" charset="0"/>
                          <a:cs typeface="Arial" panose="020B0604020202020204" pitchFamily="34" charset="0"/>
                        </a:rPr>
                        <a:t> – Atlantic Technological University</a:t>
                      </a:r>
                      <a:endParaRPr lang="en-IE" sz="2400" dirty="0">
                        <a:solidFill>
                          <a:srgbClr val="2D414A"/>
                        </a:solidFill>
                        <a:effectLst/>
                        <a:latin typeface="IBM Plex Sans Condensed" panose="020B0506050203000203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513395"/>
                  </a:ext>
                </a:extLst>
              </a:tr>
              <a:tr h="5360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E" sz="2400" dirty="0">
                          <a:solidFill>
                            <a:srgbClr val="2D414A"/>
                          </a:solidFill>
                          <a:effectLst/>
                          <a:latin typeface="IBM Plex Sans Condensed" panose="020B0506050203000203" pitchFamily="34" charset="0"/>
                          <a:cs typeface="Arial" panose="020B0604020202020204" pitchFamily="34" charset="0"/>
                        </a:rPr>
                        <a:t>Engineers Ireland (Advisory Role)</a:t>
                      </a:r>
                      <a:endParaRPr lang="en-IE" sz="2400" dirty="0">
                        <a:solidFill>
                          <a:srgbClr val="2D414A"/>
                        </a:solidFill>
                        <a:effectLst/>
                        <a:latin typeface="IBM Plex Sans Condensed" panose="020B0506050203000203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029767"/>
                  </a:ext>
                </a:extLst>
              </a:tr>
            </a:tbl>
          </a:graphicData>
        </a:graphic>
      </p:graphicFrame>
      <p:pic>
        <p:nvPicPr>
          <p:cNvPr id="22" name="Picture 21" descr="A pink and white logo&#10;&#10;AI-generated content may be incorrect.">
            <a:extLst>
              <a:ext uri="{FF2B5EF4-FFF2-40B4-BE49-F238E27FC236}">
                <a16:creationId xmlns:a16="http://schemas.microsoft.com/office/drawing/2014/main" id="{06C44778-CEE5-A30A-0B9C-CE79FD9B8BC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4522" y="2822726"/>
            <a:ext cx="2314468" cy="1147717"/>
          </a:xfrm>
          <a:prstGeom prst="roundRect">
            <a:avLst>
              <a:gd name="adj" fmla="val 9956"/>
            </a:avLst>
          </a:prstGeom>
          <a:noFill/>
          <a:ln>
            <a:noFill/>
          </a:ln>
        </p:spPr>
      </p:pic>
      <p:pic>
        <p:nvPicPr>
          <p:cNvPr id="26" name="Picture 25" descr="A logo with text on it&#10;&#10;Description automatically generated">
            <a:extLst>
              <a:ext uri="{FF2B5EF4-FFF2-40B4-BE49-F238E27FC236}">
                <a16:creationId xmlns:a16="http://schemas.microsoft.com/office/drawing/2014/main" id="{4B17B661-058F-D7BC-B72F-AF914E14680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51017" y="1978040"/>
            <a:ext cx="2014500" cy="1304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3638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E74A2E-D6A9-A2D5-C239-63D5263E7F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15B63E1-230E-6CE5-1CAE-347AF228C7ED}"/>
              </a:ext>
            </a:extLst>
          </p:cNvPr>
          <p:cNvSpPr/>
          <p:nvPr/>
        </p:nvSpPr>
        <p:spPr>
          <a:xfrm>
            <a:off x="4336014" y="4018349"/>
            <a:ext cx="7395912" cy="1012639"/>
          </a:xfrm>
          <a:prstGeom prst="roundRect">
            <a:avLst>
              <a:gd name="adj" fmla="val 10866"/>
            </a:avLst>
          </a:prstGeom>
          <a:solidFill>
            <a:schemeClr val="bg1">
              <a:lumMod val="95000"/>
            </a:schemeClr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rgbClr val="EC008B"/>
              </a:solidFill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1C508DC-D292-0A93-577A-B17741788FDD}"/>
              </a:ext>
            </a:extLst>
          </p:cNvPr>
          <p:cNvSpPr/>
          <p:nvPr/>
        </p:nvSpPr>
        <p:spPr>
          <a:xfrm>
            <a:off x="4336015" y="2743487"/>
            <a:ext cx="7395912" cy="1012639"/>
          </a:xfrm>
          <a:prstGeom prst="roundRect">
            <a:avLst>
              <a:gd name="adj" fmla="val 10866"/>
            </a:avLst>
          </a:prstGeom>
          <a:solidFill>
            <a:schemeClr val="bg1">
              <a:lumMod val="95000"/>
            </a:schemeClr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rgbClr val="EC008B"/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6A8409E-25D0-49A6-4E9F-187AB1530661}"/>
              </a:ext>
            </a:extLst>
          </p:cNvPr>
          <p:cNvSpPr/>
          <p:nvPr/>
        </p:nvSpPr>
        <p:spPr>
          <a:xfrm>
            <a:off x="4336014" y="1011282"/>
            <a:ext cx="7395912" cy="1493393"/>
          </a:xfrm>
          <a:prstGeom prst="roundRect">
            <a:avLst>
              <a:gd name="adj" fmla="val 10866"/>
            </a:avLst>
          </a:prstGeom>
          <a:solidFill>
            <a:schemeClr val="bg1">
              <a:lumMod val="95000"/>
            </a:schemeClr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rgbClr val="EC008B"/>
              </a:solidFill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5BB76CC1-A7B3-0977-3AAA-59CE0ECF8FFE}"/>
              </a:ext>
            </a:extLst>
          </p:cNvPr>
          <p:cNvSpPr/>
          <p:nvPr/>
        </p:nvSpPr>
        <p:spPr>
          <a:xfrm>
            <a:off x="2896225" y="4209546"/>
            <a:ext cx="1397214" cy="499807"/>
          </a:xfrm>
          <a:prstGeom prst="rightArrow">
            <a:avLst>
              <a:gd name="adj1" fmla="val 50000"/>
              <a:gd name="adj2" fmla="val 71831"/>
            </a:avLst>
          </a:prstGeom>
          <a:solidFill>
            <a:srgbClr val="EC008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C4C65FBF-0C56-D387-3CEB-9BB6DF829949}"/>
              </a:ext>
            </a:extLst>
          </p:cNvPr>
          <p:cNvSpPr/>
          <p:nvPr/>
        </p:nvSpPr>
        <p:spPr>
          <a:xfrm>
            <a:off x="2896225" y="2970889"/>
            <a:ext cx="1397214" cy="499807"/>
          </a:xfrm>
          <a:prstGeom prst="rightArrow">
            <a:avLst>
              <a:gd name="adj1" fmla="val 50000"/>
              <a:gd name="adj2" fmla="val 71831"/>
            </a:avLst>
          </a:prstGeom>
          <a:solidFill>
            <a:srgbClr val="EC008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FAD5AEAE-5087-3A3F-DE8D-20CFEEB8D200}"/>
              </a:ext>
            </a:extLst>
          </p:cNvPr>
          <p:cNvSpPr/>
          <p:nvPr/>
        </p:nvSpPr>
        <p:spPr>
          <a:xfrm>
            <a:off x="2896225" y="1559706"/>
            <a:ext cx="1397214" cy="499807"/>
          </a:xfrm>
          <a:prstGeom prst="rightArrow">
            <a:avLst>
              <a:gd name="adj1" fmla="val 50000"/>
              <a:gd name="adj2" fmla="val 71831"/>
            </a:avLst>
          </a:prstGeom>
          <a:solidFill>
            <a:srgbClr val="EC008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4" descr="Munster Technological University - Wikipedia">
            <a:extLst>
              <a:ext uri="{FF2B5EF4-FFF2-40B4-BE49-F238E27FC236}">
                <a16:creationId xmlns:a16="http://schemas.microsoft.com/office/drawing/2014/main" id="{DD502E78-B683-B84A-FA8A-3181F2AABB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2" t="16571" b="19508"/>
          <a:stretch/>
        </p:blipFill>
        <p:spPr bwMode="auto">
          <a:xfrm>
            <a:off x="11709" y="6076252"/>
            <a:ext cx="2701256" cy="74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object 7">
            <a:extLst>
              <a:ext uri="{FF2B5EF4-FFF2-40B4-BE49-F238E27FC236}">
                <a16:creationId xmlns:a16="http://schemas.microsoft.com/office/drawing/2014/main" id="{4D67F21A-16EF-6C95-649E-76E909830FA8}"/>
              </a:ext>
            </a:extLst>
          </p:cNvPr>
          <p:cNvSpPr txBox="1">
            <a:spLocks/>
          </p:cNvSpPr>
          <p:nvPr/>
        </p:nvSpPr>
        <p:spPr>
          <a:xfrm>
            <a:off x="150583" y="71204"/>
            <a:ext cx="12321396" cy="641353"/>
          </a:xfrm>
          <a:prstGeom prst="rect">
            <a:avLst/>
          </a:prstGeom>
        </p:spPr>
        <p:txBody>
          <a:bodyPr vert="horz" wrap="square" lIns="0" tIns="11516" rIns="0" bIns="0" rtlCol="0" anchor="ctr">
            <a:spAutoFit/>
          </a:bodyPr>
          <a:lstStyle>
            <a:lvl1pPr algn="l" defTabSz="914400" rtl="0" eaLnBrk="1" latinLnBrk="0" hangingPunct="1">
              <a:lnSpc>
                <a:spcPct val="93000"/>
              </a:lnSpc>
              <a:spcBef>
                <a:spcPct val="0"/>
              </a:spcBef>
              <a:buNone/>
              <a:defRPr sz="1600" b="1" kern="1200">
                <a:solidFill>
                  <a:srgbClr val="71004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1516">
              <a:spcBef>
                <a:spcPts val="91"/>
              </a:spcBef>
            </a:pPr>
            <a:r>
              <a:rPr lang="en-GB" sz="4400" spc="-14" dirty="0">
                <a:solidFill>
                  <a:srgbClr val="00A2E2"/>
                </a:solidFill>
                <a:latin typeface="IBM Plex Sans Condensed" panose="020B0506050203000203" pitchFamily="34" charset="0"/>
                <a:cs typeface="Arial" panose="020B0604020202020204" pitchFamily="34" charset="0"/>
              </a:rPr>
              <a:t>Rationale for Development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A08886B-BE0F-30D4-4FB3-58D1EEE9B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E14-229C-4936-A87C-6B499B0BFA79}" type="slidenum">
              <a:rPr lang="en-IE" smtClean="0"/>
              <a:t>4</a:t>
            </a:fld>
            <a:endParaRPr lang="en-IE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FD0A9C8-FCD6-6A99-563E-FF8820637140}"/>
              </a:ext>
            </a:extLst>
          </p:cNvPr>
          <p:cNvSpPr txBox="1">
            <a:spLocks/>
          </p:cNvSpPr>
          <p:nvPr/>
        </p:nvSpPr>
        <p:spPr>
          <a:xfrm>
            <a:off x="4396397" y="2760488"/>
            <a:ext cx="7611573" cy="102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IE" sz="2800" dirty="0">
                <a:latin typeface="IBM Plex Sans Condensed" panose="020B0506050203000203" pitchFamily="34" charset="0"/>
              </a:rPr>
              <a:t>Numbers of Civil Engineering students </a:t>
            </a:r>
            <a:r>
              <a:rPr lang="en-IE" sz="2800" b="1" dirty="0">
                <a:latin typeface="IBM Plex Sans Condensed" panose="020B0506050203000203" pitchFamily="34" charset="0"/>
              </a:rPr>
              <a:t>declined</a:t>
            </a:r>
            <a:r>
              <a:rPr lang="en-IE" sz="2800" dirty="0">
                <a:latin typeface="IBM Plex Sans Condensed" panose="020B0506050203000203" pitchFamily="34" charset="0"/>
              </a:rPr>
              <a:t> over the period 2008 to 2018.</a:t>
            </a:r>
          </a:p>
        </p:txBody>
      </p:sp>
      <p:pic>
        <p:nvPicPr>
          <p:cNvPr id="19" name="Picture 18" descr="A pink and black triangle with a white gear on it&#10;&#10;AI-generated content may be incorrect.">
            <a:extLst>
              <a:ext uri="{FF2B5EF4-FFF2-40B4-BE49-F238E27FC236}">
                <a16:creationId xmlns:a16="http://schemas.microsoft.com/office/drawing/2014/main" id="{92D753CE-E394-3662-89EA-999A064C16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42" y="734592"/>
            <a:ext cx="3504265" cy="4997727"/>
          </a:xfrm>
          <a:prstGeom prst="rect">
            <a:avLst/>
          </a:prstGeom>
        </p:spPr>
      </p:pic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CFD0D92C-A837-1B31-4793-9180CB2FE8E3}"/>
              </a:ext>
            </a:extLst>
          </p:cNvPr>
          <p:cNvSpPr txBox="1">
            <a:spLocks/>
          </p:cNvSpPr>
          <p:nvPr/>
        </p:nvSpPr>
        <p:spPr>
          <a:xfrm>
            <a:off x="4396395" y="1038361"/>
            <a:ext cx="7611575" cy="1431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IE" sz="2800" dirty="0">
                <a:latin typeface="IBM Plex Sans Condensed" panose="020B0506050203000203" pitchFamily="34" charset="0"/>
              </a:rPr>
              <a:t>Severe </a:t>
            </a:r>
            <a:r>
              <a:rPr lang="en-IE" sz="2800" b="1" dirty="0">
                <a:latin typeface="IBM Plex Sans Condensed" panose="020B0506050203000203" pitchFamily="34" charset="0"/>
              </a:rPr>
              <a:t>shortages of Civil Engineers </a:t>
            </a:r>
            <a:r>
              <a:rPr lang="en-IE" sz="2800" dirty="0">
                <a:latin typeface="IBM Plex Sans Condensed" panose="020B0506050203000203" pitchFamily="34" charset="0"/>
              </a:rPr>
              <a:t>are being reported by the industry (all Levels from Engineering Technician to Chartered Engineers) </a:t>
            </a:r>
          </a:p>
          <a:p>
            <a:pPr algn="l">
              <a:lnSpc>
                <a:spcPct val="100000"/>
              </a:lnSpc>
            </a:pPr>
            <a:endParaRPr lang="en-IE" sz="1400" dirty="0">
              <a:latin typeface="IBM Plex Sans Condensed" panose="020B0506050203000203" pitchFamily="34" charset="0"/>
            </a:endParaRP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BD4599C1-1C40-0608-540E-F3121819FA4A}"/>
              </a:ext>
            </a:extLst>
          </p:cNvPr>
          <p:cNvSpPr txBox="1">
            <a:spLocks/>
          </p:cNvSpPr>
          <p:nvPr/>
        </p:nvSpPr>
        <p:spPr>
          <a:xfrm>
            <a:off x="4396397" y="4076793"/>
            <a:ext cx="7033604" cy="1868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GB" sz="2800" dirty="0">
                <a:latin typeface="IBM Plex Sans Condensed" panose="020B0506050203000203" pitchFamily="34" charset="0"/>
              </a:rPr>
              <a:t>Civil Engineering is one of the professions listed on the </a:t>
            </a:r>
            <a:r>
              <a:rPr lang="en-GB" sz="2800" b="1" dirty="0">
                <a:latin typeface="IBM Plex Sans Condensed" panose="020B0506050203000203" pitchFamily="34" charset="0"/>
              </a:rPr>
              <a:t>critical skills </a:t>
            </a:r>
            <a:r>
              <a:rPr lang="en-GB" sz="2800" dirty="0">
                <a:latin typeface="IBM Plex Sans Condensed" panose="020B0506050203000203" pitchFamily="34" charset="0"/>
              </a:rPr>
              <a:t>occupations list. </a:t>
            </a:r>
          </a:p>
          <a:p>
            <a:pPr algn="l">
              <a:lnSpc>
                <a:spcPct val="100000"/>
              </a:lnSpc>
            </a:pPr>
            <a:endParaRPr lang="en-GB" sz="2800" dirty="0">
              <a:latin typeface="IBM Plex Sans Condensed" panose="020B0506050203000203" pitchFamily="34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EEAA9E2F-0BF3-40C9-7EEA-DD549ADCE4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1250" y="5967675"/>
            <a:ext cx="5989041" cy="890325"/>
          </a:xfrm>
          <a:prstGeom prst="rect">
            <a:avLst/>
          </a:prstGeom>
        </p:spPr>
      </p:pic>
      <p:pic>
        <p:nvPicPr>
          <p:cNvPr id="3" name="Picture 2" descr="A close-up of a logo&#10;&#10;AI-generated content may be incorrect.">
            <a:extLst>
              <a:ext uri="{FF2B5EF4-FFF2-40B4-BE49-F238E27FC236}">
                <a16:creationId xmlns:a16="http://schemas.microsoft.com/office/drawing/2014/main" id="{9C59BEFB-CC31-0560-8853-44EFF48991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97"/>
          <a:stretch>
            <a:fillRect/>
          </a:stretch>
        </p:blipFill>
        <p:spPr>
          <a:xfrm>
            <a:off x="2462529" y="5945250"/>
            <a:ext cx="3230731" cy="890325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AF1073C-95D0-0B33-31FE-F3EE33DD09B2}"/>
              </a:ext>
            </a:extLst>
          </p:cNvPr>
          <p:cNvSpPr txBox="1">
            <a:spLocks/>
          </p:cNvSpPr>
          <p:nvPr/>
        </p:nvSpPr>
        <p:spPr>
          <a:xfrm>
            <a:off x="4729965" y="5225892"/>
            <a:ext cx="7611575" cy="1431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IE" sz="2800" b="1" dirty="0">
                <a:latin typeface="IBM Plex Sans Condensed" panose="020B0506050203000203" pitchFamily="34" charset="0"/>
              </a:rPr>
              <a:t>Apprenticeship could Bridge the Gap!!!!!</a:t>
            </a:r>
          </a:p>
          <a:p>
            <a:pPr algn="l">
              <a:lnSpc>
                <a:spcPct val="100000"/>
              </a:lnSpc>
            </a:pPr>
            <a:endParaRPr lang="en-IE" sz="1400" b="1" dirty="0">
              <a:latin typeface="IBM Plex Sans Condensed" panose="020B050605020300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308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7BA58A-5617-BF84-076F-EACF2C0432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B97482C-4F24-80DC-EEA2-1DC283836D2F}"/>
              </a:ext>
            </a:extLst>
          </p:cNvPr>
          <p:cNvCxnSpPr>
            <a:cxnSpLocks/>
          </p:cNvCxnSpPr>
          <p:nvPr/>
        </p:nvCxnSpPr>
        <p:spPr>
          <a:xfrm flipH="1">
            <a:off x="6062895" y="1598553"/>
            <a:ext cx="39360" cy="4151019"/>
          </a:xfrm>
          <a:prstGeom prst="straightConnector1">
            <a:avLst/>
          </a:prstGeom>
          <a:ln w="76200">
            <a:solidFill>
              <a:srgbClr val="1F384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 descr="A logo for a civil engineering contractors association&#10;&#10;Description automatically generated">
            <a:extLst>
              <a:ext uri="{FF2B5EF4-FFF2-40B4-BE49-F238E27FC236}">
                <a16:creationId xmlns:a16="http://schemas.microsoft.com/office/drawing/2014/main" id="{1F6C8DE2-C6A4-F17E-D219-FF6D7CCF23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1009" y="4510163"/>
            <a:ext cx="1979938" cy="1282319"/>
          </a:xfrm>
          <a:prstGeom prst="rect">
            <a:avLst/>
          </a:prstGeom>
        </p:spPr>
      </p:pic>
      <p:pic>
        <p:nvPicPr>
          <p:cNvPr id="24" name="Picture 23" descr="A logo with blue and green text&#10;&#10;Description automatically generated">
            <a:extLst>
              <a:ext uri="{FF2B5EF4-FFF2-40B4-BE49-F238E27FC236}">
                <a16:creationId xmlns:a16="http://schemas.microsoft.com/office/drawing/2014/main" id="{FB3C9D07-02D9-F9AC-D317-B8D97F0408C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690" r="17016"/>
          <a:stretch>
            <a:fillRect/>
          </a:stretch>
        </p:blipFill>
        <p:spPr>
          <a:xfrm>
            <a:off x="277450" y="4152583"/>
            <a:ext cx="1774172" cy="1426555"/>
          </a:xfrm>
          <a:prstGeom prst="rect">
            <a:avLst/>
          </a:prstGeom>
        </p:spPr>
      </p:pic>
      <p:pic>
        <p:nvPicPr>
          <p:cNvPr id="25" name="Picture 24" descr="A blue and green logo&#10;&#10;Description automatically generated">
            <a:extLst>
              <a:ext uri="{FF2B5EF4-FFF2-40B4-BE49-F238E27FC236}">
                <a16:creationId xmlns:a16="http://schemas.microsoft.com/office/drawing/2014/main" id="{6365F729-66D2-ABA8-4B73-998E369A0CF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507" t="13641" r="23170" b="13035"/>
          <a:stretch/>
        </p:blipFill>
        <p:spPr>
          <a:xfrm>
            <a:off x="54426" y="3046587"/>
            <a:ext cx="1261768" cy="1177993"/>
          </a:xfrm>
          <a:prstGeom prst="rect">
            <a:avLst/>
          </a:prstGeom>
        </p:spPr>
      </p:pic>
      <p:pic>
        <p:nvPicPr>
          <p:cNvPr id="27" name="Picture 26" descr="A logo with blue letters&#10;&#10;Description automatically generated">
            <a:extLst>
              <a:ext uri="{FF2B5EF4-FFF2-40B4-BE49-F238E27FC236}">
                <a16:creationId xmlns:a16="http://schemas.microsoft.com/office/drawing/2014/main" id="{F03226C0-E1B7-87EA-4359-835DBFF33B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6538" y="1394526"/>
            <a:ext cx="1502517" cy="834731"/>
          </a:xfrm>
          <a:prstGeom prst="rect">
            <a:avLst/>
          </a:prstGeom>
        </p:spPr>
      </p:pic>
      <p:pic>
        <p:nvPicPr>
          <p:cNvPr id="28" name="Picture 27" descr="A close up of a sign&#10;&#10;Description automatically generated">
            <a:extLst>
              <a:ext uri="{FF2B5EF4-FFF2-40B4-BE49-F238E27FC236}">
                <a16:creationId xmlns:a16="http://schemas.microsoft.com/office/drawing/2014/main" id="{6BBAB801-BD8F-718A-9A01-AB4DDDB6C10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52785"/>
          <a:stretch/>
        </p:blipFill>
        <p:spPr>
          <a:xfrm>
            <a:off x="3716407" y="4142604"/>
            <a:ext cx="1360379" cy="412296"/>
          </a:xfrm>
          <a:prstGeom prst="rect">
            <a:avLst/>
          </a:prstGeom>
        </p:spPr>
      </p:pic>
      <p:pic>
        <p:nvPicPr>
          <p:cNvPr id="29" name="Picture 28" descr="A blue and white logo&#10;&#10;Description automatically generated">
            <a:extLst>
              <a:ext uri="{FF2B5EF4-FFF2-40B4-BE49-F238E27FC236}">
                <a16:creationId xmlns:a16="http://schemas.microsoft.com/office/drawing/2014/main" id="{B827FB6E-9155-F550-CFF5-ADA5E80F559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8280" y="1842195"/>
            <a:ext cx="1616741" cy="808370"/>
          </a:xfrm>
          <a:prstGeom prst="rect">
            <a:avLst/>
          </a:prstGeom>
        </p:spPr>
      </p:pic>
      <p:pic>
        <p:nvPicPr>
          <p:cNvPr id="9" name="Picture 4" descr="Munster Technological University - Wikipedia">
            <a:extLst>
              <a:ext uri="{FF2B5EF4-FFF2-40B4-BE49-F238E27FC236}">
                <a16:creationId xmlns:a16="http://schemas.microsoft.com/office/drawing/2014/main" id="{667445C2-56BE-7FBB-3C55-DB63003ECE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2" t="16571" b="19508"/>
          <a:stretch/>
        </p:blipFill>
        <p:spPr bwMode="auto">
          <a:xfrm>
            <a:off x="11709" y="6076252"/>
            <a:ext cx="2701256" cy="74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object 7">
            <a:extLst>
              <a:ext uri="{FF2B5EF4-FFF2-40B4-BE49-F238E27FC236}">
                <a16:creationId xmlns:a16="http://schemas.microsoft.com/office/drawing/2014/main" id="{B064089B-1CD7-A966-AB04-CF29B88DBCA8}"/>
              </a:ext>
            </a:extLst>
          </p:cNvPr>
          <p:cNvSpPr txBox="1">
            <a:spLocks/>
          </p:cNvSpPr>
          <p:nvPr/>
        </p:nvSpPr>
        <p:spPr>
          <a:xfrm>
            <a:off x="124877" y="98053"/>
            <a:ext cx="12321396" cy="698611"/>
          </a:xfrm>
          <a:prstGeom prst="rect">
            <a:avLst/>
          </a:prstGeom>
        </p:spPr>
        <p:txBody>
          <a:bodyPr vert="horz" wrap="square" lIns="0" tIns="11516" rIns="0" bIns="0" rtlCol="0" anchor="ctr">
            <a:spAutoFit/>
          </a:bodyPr>
          <a:lstStyle>
            <a:lvl1pPr algn="l" defTabSz="914400" rtl="0" eaLnBrk="1" latinLnBrk="0" hangingPunct="1">
              <a:lnSpc>
                <a:spcPct val="93000"/>
              </a:lnSpc>
              <a:spcBef>
                <a:spcPct val="0"/>
              </a:spcBef>
              <a:buNone/>
              <a:defRPr sz="1600" b="1" kern="1200">
                <a:solidFill>
                  <a:srgbClr val="71004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1516">
              <a:spcBef>
                <a:spcPts val="91"/>
              </a:spcBef>
            </a:pPr>
            <a:r>
              <a:rPr lang="en-GB" sz="4800" spc="-14" dirty="0">
                <a:solidFill>
                  <a:srgbClr val="00A2E2"/>
                </a:solidFill>
                <a:latin typeface="IBM Plex Sans Condensed" panose="020B0506050203000203" pitchFamily="34" charset="0"/>
                <a:cs typeface="Arial" panose="020B0604020202020204" pitchFamily="34" charset="0"/>
              </a:rPr>
              <a:t>Timeline for Development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E64C9BA-95A8-9159-E7D2-38F9AC6D5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E14-229C-4936-A87C-6B499B0BFA79}" type="slidenum">
              <a:rPr lang="en-IE" smtClean="0"/>
              <a:t>5</a:t>
            </a:fld>
            <a:endParaRPr lang="en-IE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485963B-0FFD-CA1C-E06E-94A35400F51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91250" y="5967675"/>
            <a:ext cx="5989041" cy="890325"/>
          </a:xfrm>
          <a:prstGeom prst="rect">
            <a:avLst/>
          </a:prstGeom>
        </p:spPr>
      </p:pic>
      <p:pic>
        <p:nvPicPr>
          <p:cNvPr id="8" name="Picture 7" descr="A close-up of a logo&#10;&#10;AI-generated content may be incorrect.">
            <a:extLst>
              <a:ext uri="{FF2B5EF4-FFF2-40B4-BE49-F238E27FC236}">
                <a16:creationId xmlns:a16="http://schemas.microsoft.com/office/drawing/2014/main" id="{96554132-0695-BEA5-5283-B936B64AC0E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97"/>
          <a:stretch>
            <a:fillRect/>
          </a:stretch>
        </p:blipFill>
        <p:spPr>
          <a:xfrm>
            <a:off x="2462529" y="5945250"/>
            <a:ext cx="3230731" cy="890325"/>
          </a:xfrm>
          <a:prstGeom prst="rect">
            <a:avLst/>
          </a:prstGeom>
        </p:spPr>
      </p:pic>
      <p:pic>
        <p:nvPicPr>
          <p:cNvPr id="22" name="Picture 21" descr="A pink and white logo&#10;&#10;AI-generated content may be incorrect.">
            <a:extLst>
              <a:ext uri="{FF2B5EF4-FFF2-40B4-BE49-F238E27FC236}">
                <a16:creationId xmlns:a16="http://schemas.microsoft.com/office/drawing/2014/main" id="{CB2912CF-6F1F-BE5F-9F15-6931FEC8547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4522" y="2822726"/>
            <a:ext cx="2314468" cy="1147717"/>
          </a:xfrm>
          <a:prstGeom prst="roundRect">
            <a:avLst>
              <a:gd name="adj" fmla="val 9956"/>
            </a:avLst>
          </a:prstGeom>
          <a:noFill/>
          <a:ln>
            <a:noFill/>
          </a:ln>
        </p:spPr>
      </p:pic>
      <p:pic>
        <p:nvPicPr>
          <p:cNvPr id="26" name="Picture 25" descr="A logo with text on it&#10;&#10;Description automatically generated">
            <a:extLst>
              <a:ext uri="{FF2B5EF4-FFF2-40B4-BE49-F238E27FC236}">
                <a16:creationId xmlns:a16="http://schemas.microsoft.com/office/drawing/2014/main" id="{C65B92C6-8455-0451-4B09-23CC0409E7B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51017" y="1978040"/>
            <a:ext cx="2014500" cy="13041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0421D47-A7D5-FD58-1B41-E790CDF640DC}"/>
              </a:ext>
            </a:extLst>
          </p:cNvPr>
          <p:cNvSpPr txBox="1"/>
          <p:nvPr/>
        </p:nvSpPr>
        <p:spPr>
          <a:xfrm>
            <a:off x="6657972" y="2163512"/>
            <a:ext cx="4868159" cy="975711"/>
          </a:xfrm>
          <a:prstGeom prst="roundRect">
            <a:avLst/>
          </a:prstGeom>
          <a:solidFill>
            <a:srgbClr val="FBFBF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sz="2400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Civil Engineering Apprentice Consortium Formed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2DFF59-D8D5-EB47-ECBE-97F324E50424}"/>
              </a:ext>
            </a:extLst>
          </p:cNvPr>
          <p:cNvSpPr txBox="1"/>
          <p:nvPr/>
        </p:nvSpPr>
        <p:spPr>
          <a:xfrm>
            <a:off x="6657972" y="3508333"/>
            <a:ext cx="4868159" cy="577297"/>
          </a:xfrm>
          <a:prstGeom prst="roundRect">
            <a:avLst/>
          </a:prstGeom>
          <a:solidFill>
            <a:srgbClr val="FBFBF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sz="2400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Launched in ATU Sligo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43E4D1-7EFB-A80E-D747-DBAF6A169B32}"/>
              </a:ext>
            </a:extLst>
          </p:cNvPr>
          <p:cNvSpPr txBox="1"/>
          <p:nvPr/>
        </p:nvSpPr>
        <p:spPr>
          <a:xfrm>
            <a:off x="6657973" y="886533"/>
            <a:ext cx="4868159" cy="975711"/>
          </a:xfrm>
          <a:prstGeom prst="roundRect">
            <a:avLst/>
          </a:prstGeom>
          <a:solidFill>
            <a:srgbClr val="FBFBF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sz="2400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Early Development between ATU, Industry &amp; Educational Institutions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85A6309-E48D-EECA-7A6B-2CF9FBFDB07A}"/>
              </a:ext>
            </a:extLst>
          </p:cNvPr>
          <p:cNvSpPr txBox="1"/>
          <p:nvPr/>
        </p:nvSpPr>
        <p:spPr>
          <a:xfrm>
            <a:off x="6632184" y="4471659"/>
            <a:ext cx="4868159" cy="577297"/>
          </a:xfrm>
          <a:prstGeom prst="roundRect">
            <a:avLst/>
          </a:prstGeom>
          <a:solidFill>
            <a:srgbClr val="FBFBF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sz="2400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Expanded to ATU Galway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16A2535-36CC-50D1-3FA4-963422FDDF9B}"/>
              </a:ext>
            </a:extLst>
          </p:cNvPr>
          <p:cNvSpPr txBox="1"/>
          <p:nvPr/>
        </p:nvSpPr>
        <p:spPr>
          <a:xfrm>
            <a:off x="5543508" y="1108428"/>
            <a:ext cx="11144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E" sz="2800" b="1" dirty="0">
                <a:solidFill>
                  <a:srgbClr val="1F3841"/>
                </a:solidFill>
                <a:latin typeface="IBM Plex Sans Condensed" panose="020B0506050203000203" pitchFamily="34" charset="0"/>
              </a:rPr>
              <a:t>2020</a:t>
            </a:r>
            <a:endParaRPr lang="en-IE" sz="2800" b="1" dirty="0">
              <a:solidFill>
                <a:srgbClr val="1F384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565C55-D439-84C5-A702-A48CB362983D}"/>
              </a:ext>
            </a:extLst>
          </p:cNvPr>
          <p:cNvSpPr txBox="1"/>
          <p:nvPr/>
        </p:nvSpPr>
        <p:spPr>
          <a:xfrm>
            <a:off x="5543508" y="2412074"/>
            <a:ext cx="1048259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IE" sz="2800" b="1" dirty="0">
                <a:solidFill>
                  <a:srgbClr val="1F3841"/>
                </a:solidFill>
                <a:latin typeface="IBM Plex Sans Condensed" panose="020B0506050203000203" pitchFamily="34" charset="0"/>
              </a:rPr>
              <a:t>2022</a:t>
            </a:r>
            <a:endParaRPr lang="en-IE" sz="2800" b="1" dirty="0">
              <a:solidFill>
                <a:srgbClr val="1F384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0D42D99-F1CB-DC98-7758-F0901AD14693}"/>
              </a:ext>
            </a:extLst>
          </p:cNvPr>
          <p:cNvSpPr txBox="1"/>
          <p:nvPr/>
        </p:nvSpPr>
        <p:spPr>
          <a:xfrm>
            <a:off x="5543508" y="3586897"/>
            <a:ext cx="1048259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IE" sz="2800" b="1" dirty="0">
                <a:solidFill>
                  <a:srgbClr val="1F3841"/>
                </a:solidFill>
                <a:latin typeface="IBM Plex Sans Condensed" panose="020B0506050203000203" pitchFamily="34" charset="0"/>
              </a:rPr>
              <a:t>2023</a:t>
            </a:r>
            <a:endParaRPr lang="en-IE" sz="2800" b="1" dirty="0">
              <a:solidFill>
                <a:srgbClr val="1F384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C41F7B4-7B61-45D3-BFF5-542237BA904A}"/>
              </a:ext>
            </a:extLst>
          </p:cNvPr>
          <p:cNvSpPr txBox="1"/>
          <p:nvPr/>
        </p:nvSpPr>
        <p:spPr>
          <a:xfrm>
            <a:off x="5543508" y="4510163"/>
            <a:ext cx="1048255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IE" sz="2800" b="1" dirty="0">
                <a:solidFill>
                  <a:srgbClr val="1F3841"/>
                </a:solidFill>
                <a:latin typeface="IBM Plex Sans Condensed" panose="020B0506050203000203" pitchFamily="34" charset="0"/>
              </a:rPr>
              <a:t>2024</a:t>
            </a:r>
            <a:endParaRPr lang="en-IE" sz="2800" b="1" dirty="0">
              <a:solidFill>
                <a:srgbClr val="1F384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97DA8BE-8998-5449-12FD-0D6E7AE3D10B}"/>
              </a:ext>
            </a:extLst>
          </p:cNvPr>
          <p:cNvSpPr txBox="1"/>
          <p:nvPr/>
        </p:nvSpPr>
        <p:spPr>
          <a:xfrm>
            <a:off x="5538768" y="5364697"/>
            <a:ext cx="1048255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IE" sz="2800" b="1" dirty="0">
                <a:solidFill>
                  <a:srgbClr val="1F3841"/>
                </a:solidFill>
                <a:latin typeface="IBM Plex Sans Condensed" panose="020B0506050203000203" pitchFamily="34" charset="0"/>
              </a:rPr>
              <a:t>2025</a:t>
            </a:r>
            <a:endParaRPr lang="en-IE" sz="2800" b="1" dirty="0">
              <a:solidFill>
                <a:srgbClr val="1F384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C831ABF-2C8E-952D-5C56-F806CA88D057}"/>
              </a:ext>
            </a:extLst>
          </p:cNvPr>
          <p:cNvSpPr txBox="1"/>
          <p:nvPr/>
        </p:nvSpPr>
        <p:spPr>
          <a:xfrm>
            <a:off x="6591767" y="5364697"/>
            <a:ext cx="4868159" cy="577297"/>
          </a:xfrm>
          <a:prstGeom prst="roundRect">
            <a:avLst/>
          </a:prstGeom>
          <a:solidFill>
            <a:srgbClr val="FBFBF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IE" sz="2400" dirty="0">
                <a:solidFill>
                  <a:schemeClr val="tx1"/>
                </a:solidFill>
                <a:latin typeface="IBM Plex Sans Condensed" panose="020B0506050203000203" pitchFamily="34" charset="0"/>
              </a:rPr>
              <a:t>Expanded to MTU Cork Campus</a:t>
            </a:r>
          </a:p>
        </p:txBody>
      </p:sp>
    </p:spTree>
    <p:extLst>
      <p:ext uri="{BB962C8B-B14F-4D97-AF65-F5344CB8AC3E}">
        <p14:creationId xmlns:p14="http://schemas.microsoft.com/office/powerpoint/2010/main" val="577156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F83C32-9364-E501-6766-8815D7B34C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Munster Technological University - Wikipedia">
            <a:extLst>
              <a:ext uri="{FF2B5EF4-FFF2-40B4-BE49-F238E27FC236}">
                <a16:creationId xmlns:a16="http://schemas.microsoft.com/office/drawing/2014/main" id="{ED3E72C7-8D92-C3DA-6B2C-408E00F1A6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2" t="16571" b="19508"/>
          <a:stretch/>
        </p:blipFill>
        <p:spPr bwMode="auto">
          <a:xfrm>
            <a:off x="-4981" y="6076252"/>
            <a:ext cx="2701256" cy="74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B328BD5-124A-044C-FF21-E491A0AF1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E14-229C-4936-A87C-6B499B0BFA79}" type="slidenum">
              <a:rPr lang="en-IE" smtClean="0"/>
              <a:t>6</a:t>
            </a:fld>
            <a:endParaRPr lang="en-IE" dirty="0"/>
          </a:p>
        </p:txBody>
      </p:sp>
      <p:sp>
        <p:nvSpPr>
          <p:cNvPr id="4" name="object 7">
            <a:extLst>
              <a:ext uri="{FF2B5EF4-FFF2-40B4-BE49-F238E27FC236}">
                <a16:creationId xmlns:a16="http://schemas.microsoft.com/office/drawing/2014/main" id="{728818EA-9152-B22A-CB8F-5E4AB6A55BF0}"/>
              </a:ext>
            </a:extLst>
          </p:cNvPr>
          <p:cNvSpPr txBox="1">
            <a:spLocks/>
          </p:cNvSpPr>
          <p:nvPr/>
        </p:nvSpPr>
        <p:spPr>
          <a:xfrm>
            <a:off x="84789" y="37845"/>
            <a:ext cx="9446005" cy="641353"/>
          </a:xfrm>
          <a:prstGeom prst="rect">
            <a:avLst/>
          </a:prstGeom>
        </p:spPr>
        <p:txBody>
          <a:bodyPr vert="horz" wrap="square" lIns="0" tIns="11516" rIns="0" bIns="0" rtlCol="0" anchor="ctr">
            <a:spAutoFit/>
          </a:bodyPr>
          <a:lstStyle>
            <a:lvl1pPr algn="l" defTabSz="914400" rtl="0" eaLnBrk="1" latinLnBrk="0" hangingPunct="1">
              <a:lnSpc>
                <a:spcPct val="93000"/>
              </a:lnSpc>
              <a:spcBef>
                <a:spcPct val="0"/>
              </a:spcBef>
              <a:buNone/>
              <a:defRPr sz="1600" b="1" kern="1200">
                <a:solidFill>
                  <a:srgbClr val="71004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1516">
              <a:spcBef>
                <a:spcPts val="91"/>
              </a:spcBef>
            </a:pPr>
            <a:r>
              <a:rPr lang="en-GB" sz="4400" spc="-14" dirty="0">
                <a:solidFill>
                  <a:srgbClr val="00A2E2"/>
                </a:solidFill>
                <a:latin typeface="IBM Plex Sans Condensed" panose="020B0506050203000203" pitchFamily="34" charset="0"/>
                <a:cs typeface="Arial" panose="020B0604020202020204" pitchFamily="34" charset="0"/>
              </a:rPr>
              <a:t>Current Academic Providers</a:t>
            </a:r>
          </a:p>
        </p:txBody>
      </p:sp>
      <p:pic>
        <p:nvPicPr>
          <p:cNvPr id="6" name="Picture 4" descr="Munster Technological University - Wikipedia">
            <a:extLst>
              <a:ext uri="{FF2B5EF4-FFF2-40B4-BE49-F238E27FC236}">
                <a16:creationId xmlns:a16="http://schemas.microsoft.com/office/drawing/2014/main" id="{579AA083-F03F-16C1-16B9-B6720072F4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2" t="16571" b="19508"/>
          <a:stretch/>
        </p:blipFill>
        <p:spPr bwMode="auto">
          <a:xfrm>
            <a:off x="4460158" y="1001101"/>
            <a:ext cx="4621892" cy="1280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A logo with text on it&#10;&#10;AI-generated content may be incorrect.">
            <a:extLst>
              <a:ext uri="{FF2B5EF4-FFF2-40B4-BE49-F238E27FC236}">
                <a16:creationId xmlns:a16="http://schemas.microsoft.com/office/drawing/2014/main" id="{E990B2BB-9E23-0BBB-D3C8-27EB4BD2C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1" t="13609" r="11454" b="7228"/>
          <a:stretch/>
        </p:blipFill>
        <p:spPr>
          <a:xfrm>
            <a:off x="4529811" y="3319430"/>
            <a:ext cx="3125820" cy="1816481"/>
          </a:xfrm>
          <a:prstGeom prst="rect">
            <a:avLst/>
          </a:prstGeom>
        </p:spPr>
      </p:pic>
      <p:sp>
        <p:nvSpPr>
          <p:cNvPr id="21" name="Rectangle 5">
            <a:extLst>
              <a:ext uri="{FF2B5EF4-FFF2-40B4-BE49-F238E27FC236}">
                <a16:creationId xmlns:a16="http://schemas.microsoft.com/office/drawing/2014/main" id="{F709294C-7B7A-16AA-6D9F-52AE6F5AF2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92480" y="1159472"/>
            <a:ext cx="923300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fontAlgn="base">
              <a:defRPr sz="3000">
                <a:solidFill>
                  <a:srgbClr val="000000"/>
                </a:solidFill>
                <a:latin typeface="Tw Cen MT" panose="020B0602020104020603" pitchFamily="34" charset="0"/>
              </a:defRPr>
            </a:lvl1pPr>
          </a:lstStyle>
          <a:p>
            <a:r>
              <a:rPr lang="en-US" sz="3600" b="1" dirty="0">
                <a:solidFill>
                  <a:srgbClr val="023F7E"/>
                </a:solidFill>
                <a:latin typeface="IBM Plex Sans Condensed" panose="020B0506050203000203" pitchFamily="34" charset="0"/>
              </a:rPr>
              <a:t>MTU </a:t>
            </a:r>
            <a:r>
              <a:rPr lang="en-US" sz="2400" b="1" dirty="0">
                <a:solidFill>
                  <a:srgbClr val="023F7E"/>
                </a:solidFill>
                <a:latin typeface="IBM Plex Sans Condensed" panose="020B0506050203000203" pitchFamily="34" charset="0"/>
              </a:rPr>
              <a:t>Cork Campus </a:t>
            </a:r>
          </a:p>
          <a:p>
            <a:r>
              <a:rPr lang="en-US" sz="2400" b="1" dirty="0">
                <a:solidFill>
                  <a:srgbClr val="023F7E"/>
                </a:solidFill>
                <a:latin typeface="IBM Plex Sans Condensed" panose="020B0506050203000203" pitchFamily="34" charset="0"/>
              </a:rPr>
              <a:t>(Est. 2025) Y1 </a:t>
            </a:r>
          </a:p>
        </p:txBody>
      </p:sp>
      <p:sp>
        <p:nvSpPr>
          <p:cNvPr id="22" name="Rectangle 5">
            <a:extLst>
              <a:ext uri="{FF2B5EF4-FFF2-40B4-BE49-F238E27FC236}">
                <a16:creationId xmlns:a16="http://schemas.microsoft.com/office/drawing/2014/main" id="{F11CE3FB-6F2F-3D54-1F38-10726E17F3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64502" y="3193280"/>
            <a:ext cx="884153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fontAlgn="base">
              <a:defRPr sz="3000">
                <a:solidFill>
                  <a:srgbClr val="000000"/>
                </a:solidFill>
                <a:latin typeface="Tw Cen MT" panose="020B0602020104020603" pitchFamily="34" charset="0"/>
              </a:defRPr>
            </a:lvl1pPr>
          </a:lstStyle>
          <a:p>
            <a:r>
              <a:rPr lang="en-US" sz="3600" b="1" dirty="0">
                <a:solidFill>
                  <a:srgbClr val="005B5E"/>
                </a:solidFill>
                <a:latin typeface="IBM Plex Sans Condensed" panose="020B0506050203000203" pitchFamily="34" charset="0"/>
              </a:rPr>
              <a:t>ATU Galway</a:t>
            </a:r>
          </a:p>
          <a:p>
            <a:r>
              <a:rPr lang="en-US" sz="2400" b="1" dirty="0">
                <a:solidFill>
                  <a:srgbClr val="005B5E"/>
                </a:solidFill>
                <a:latin typeface="IBM Plex Sans Condensed" panose="020B0506050203000203" pitchFamily="34" charset="0"/>
              </a:rPr>
              <a:t>(Est. 2024) Y1 &amp; Y2</a:t>
            </a:r>
            <a:endParaRPr lang="en-US" sz="2400" dirty="0">
              <a:solidFill>
                <a:srgbClr val="005B5E"/>
              </a:solidFill>
              <a:latin typeface="IBM Plex Sans Condensed" panose="020B0506050203000203" pitchFamily="34" charset="0"/>
            </a:endParaRPr>
          </a:p>
        </p:txBody>
      </p:sp>
      <p:sp>
        <p:nvSpPr>
          <p:cNvPr id="23" name="Rectangle 5">
            <a:extLst>
              <a:ext uri="{FF2B5EF4-FFF2-40B4-BE49-F238E27FC236}">
                <a16:creationId xmlns:a16="http://schemas.microsoft.com/office/drawing/2014/main" id="{57E1277E-2B43-D6A3-A378-F046A0ED50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28991" y="4136668"/>
            <a:ext cx="884153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fontAlgn="base">
              <a:defRPr sz="3000">
                <a:solidFill>
                  <a:srgbClr val="000000"/>
                </a:solidFill>
                <a:latin typeface="Tw Cen MT" panose="020B0602020104020603" pitchFamily="34" charset="0"/>
              </a:defRPr>
            </a:lvl1pPr>
          </a:lstStyle>
          <a:p>
            <a:r>
              <a:rPr lang="en-US" sz="3600" b="1" dirty="0">
                <a:solidFill>
                  <a:srgbClr val="005B5E"/>
                </a:solidFill>
                <a:latin typeface="IBM Plex Sans Condensed" panose="020B0506050203000203" pitchFamily="34" charset="0"/>
              </a:rPr>
              <a:t>ATU Sligo </a:t>
            </a:r>
          </a:p>
          <a:p>
            <a:r>
              <a:rPr lang="en-US" sz="2400" b="1" dirty="0">
                <a:solidFill>
                  <a:srgbClr val="005B5E"/>
                </a:solidFill>
                <a:latin typeface="IBM Plex Sans Condensed" panose="020B0506050203000203" pitchFamily="34" charset="0"/>
              </a:rPr>
              <a:t>(Est. 2023) Y1, Y2 &amp; Y3</a:t>
            </a:r>
            <a:endParaRPr lang="en-US" sz="2400" dirty="0">
              <a:solidFill>
                <a:srgbClr val="005B5E"/>
              </a:solidFill>
              <a:latin typeface="IBM Plex Sans Condensed" panose="020B0506050203000203" pitchFamily="34" charset="0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BBDC8048-8D71-33F8-7A9E-4BE518B4FD24}"/>
              </a:ext>
            </a:extLst>
          </p:cNvPr>
          <p:cNvSpPr/>
          <p:nvPr/>
        </p:nvSpPr>
        <p:spPr>
          <a:xfrm>
            <a:off x="4510910" y="666598"/>
            <a:ext cx="7276899" cy="2047207"/>
          </a:xfrm>
          <a:prstGeom prst="roundRect">
            <a:avLst/>
          </a:prstGeom>
          <a:noFill/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rgbClr val="EC008B"/>
              </a:solidFill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E741627E-CAD8-3874-AF87-C60FA919F42C}"/>
              </a:ext>
            </a:extLst>
          </p:cNvPr>
          <p:cNvSpPr/>
          <p:nvPr/>
        </p:nvSpPr>
        <p:spPr>
          <a:xfrm>
            <a:off x="4519788" y="3154660"/>
            <a:ext cx="7276899" cy="2047207"/>
          </a:xfrm>
          <a:prstGeom prst="roundRect">
            <a:avLst/>
          </a:prstGeom>
          <a:noFill/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rgbClr val="EC008B"/>
              </a:solidFill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4514614E-17EA-5E94-9257-005AD93924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1250" y="5967675"/>
            <a:ext cx="5989041" cy="890325"/>
          </a:xfrm>
          <a:prstGeom prst="rect">
            <a:avLst/>
          </a:prstGeom>
        </p:spPr>
      </p:pic>
      <p:pic>
        <p:nvPicPr>
          <p:cNvPr id="3" name="Picture 2" descr="A close-up of a logo&#10;&#10;AI-generated content may be incorrect.">
            <a:extLst>
              <a:ext uri="{FF2B5EF4-FFF2-40B4-BE49-F238E27FC236}">
                <a16:creationId xmlns:a16="http://schemas.microsoft.com/office/drawing/2014/main" id="{0776652D-8312-DA2A-5E68-79C54180D9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97"/>
          <a:stretch>
            <a:fillRect/>
          </a:stretch>
        </p:blipFill>
        <p:spPr>
          <a:xfrm>
            <a:off x="2462529" y="5945250"/>
            <a:ext cx="3230731" cy="890325"/>
          </a:xfrm>
          <a:prstGeom prst="rect">
            <a:avLst/>
          </a:prstGeom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FF4792E1-BAF2-EECA-63D6-E654241A38EA}"/>
              </a:ext>
            </a:extLst>
          </p:cNvPr>
          <p:cNvSpPr/>
          <p:nvPr/>
        </p:nvSpPr>
        <p:spPr>
          <a:xfrm>
            <a:off x="2691117" y="1366225"/>
            <a:ext cx="1775243" cy="499807"/>
          </a:xfrm>
          <a:prstGeom prst="rightArrow">
            <a:avLst>
              <a:gd name="adj1" fmla="val 50000"/>
              <a:gd name="adj2" fmla="val 71831"/>
            </a:avLst>
          </a:prstGeom>
          <a:solidFill>
            <a:srgbClr val="EC008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7279DEE-52CE-D13F-EFA9-AED2191C09B5}"/>
              </a:ext>
            </a:extLst>
          </p:cNvPr>
          <p:cNvSpPr/>
          <p:nvPr/>
        </p:nvSpPr>
        <p:spPr>
          <a:xfrm>
            <a:off x="3097086" y="4004512"/>
            <a:ext cx="1397214" cy="499807"/>
          </a:xfrm>
          <a:prstGeom prst="rightArrow">
            <a:avLst>
              <a:gd name="adj1" fmla="val 50000"/>
              <a:gd name="adj2" fmla="val 71831"/>
            </a:avLst>
          </a:prstGeom>
          <a:solidFill>
            <a:srgbClr val="EC008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5" name="Picture 4" descr="A pink and black triangle with a white gear on it&#10;&#10;AI-generated content may be incorrect.">
            <a:extLst>
              <a:ext uri="{FF2B5EF4-FFF2-40B4-BE49-F238E27FC236}">
                <a16:creationId xmlns:a16="http://schemas.microsoft.com/office/drawing/2014/main" id="{9210DF2D-4173-A372-CBF9-CAA738DF0F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51" y="741297"/>
            <a:ext cx="3504265" cy="4997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5388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3A5515-F047-1EC7-797C-C789C6961E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rrow: Right 10">
            <a:extLst>
              <a:ext uri="{FF2B5EF4-FFF2-40B4-BE49-F238E27FC236}">
                <a16:creationId xmlns:a16="http://schemas.microsoft.com/office/drawing/2014/main" id="{714F4BAF-14F0-190B-C691-D13F2BAA0903}"/>
              </a:ext>
            </a:extLst>
          </p:cNvPr>
          <p:cNvSpPr/>
          <p:nvPr/>
        </p:nvSpPr>
        <p:spPr>
          <a:xfrm>
            <a:off x="2712965" y="1553223"/>
            <a:ext cx="1775243" cy="499807"/>
          </a:xfrm>
          <a:prstGeom prst="rightArrow">
            <a:avLst>
              <a:gd name="adj1" fmla="val 50000"/>
              <a:gd name="adj2" fmla="val 71831"/>
            </a:avLst>
          </a:prstGeom>
          <a:solidFill>
            <a:srgbClr val="EC008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B520C2D6-44E6-6EDD-68BC-58C896EBB01D}"/>
              </a:ext>
            </a:extLst>
          </p:cNvPr>
          <p:cNvSpPr/>
          <p:nvPr/>
        </p:nvSpPr>
        <p:spPr>
          <a:xfrm>
            <a:off x="3145829" y="4191510"/>
            <a:ext cx="1397214" cy="499807"/>
          </a:xfrm>
          <a:prstGeom prst="rightArrow">
            <a:avLst>
              <a:gd name="adj1" fmla="val 50000"/>
              <a:gd name="adj2" fmla="val 71831"/>
            </a:avLst>
          </a:prstGeom>
          <a:solidFill>
            <a:srgbClr val="EC008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71F12258-C076-455A-90D1-EB7025D30F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0" y="5967675"/>
            <a:ext cx="5989041" cy="890325"/>
          </a:xfrm>
          <a:prstGeom prst="rect">
            <a:avLst/>
          </a:prstGeom>
        </p:spPr>
      </p:pic>
      <p:pic>
        <p:nvPicPr>
          <p:cNvPr id="9" name="Picture 4" descr="Munster Technological University - Wikipedia">
            <a:extLst>
              <a:ext uri="{FF2B5EF4-FFF2-40B4-BE49-F238E27FC236}">
                <a16:creationId xmlns:a16="http://schemas.microsoft.com/office/drawing/2014/main" id="{05CC9959-634A-8639-55BA-FA8E154C7D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2" t="16571" b="19508"/>
          <a:stretch/>
        </p:blipFill>
        <p:spPr bwMode="auto">
          <a:xfrm>
            <a:off x="11709" y="6076252"/>
            <a:ext cx="2701256" cy="74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close-up of a logo&#10;&#10;AI-generated content may be incorrect.">
            <a:extLst>
              <a:ext uri="{FF2B5EF4-FFF2-40B4-BE49-F238E27FC236}">
                <a16:creationId xmlns:a16="http://schemas.microsoft.com/office/drawing/2014/main" id="{B282DD13-E1FF-750E-F9B7-827AD07F67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97"/>
          <a:stretch>
            <a:fillRect/>
          </a:stretch>
        </p:blipFill>
        <p:spPr>
          <a:xfrm>
            <a:off x="2462529" y="5945250"/>
            <a:ext cx="3230731" cy="890325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36515D7-AEC6-DE33-3D94-1A8760B525D7}"/>
              </a:ext>
            </a:extLst>
          </p:cNvPr>
          <p:cNvSpPr/>
          <p:nvPr/>
        </p:nvSpPr>
        <p:spPr>
          <a:xfrm>
            <a:off x="4535458" y="3238242"/>
            <a:ext cx="7347991" cy="2664031"/>
          </a:xfrm>
          <a:prstGeom prst="roundRect">
            <a:avLst>
              <a:gd name="adj" fmla="val 10866"/>
            </a:avLst>
          </a:prstGeom>
          <a:solidFill>
            <a:schemeClr val="bg1">
              <a:lumMod val="95000"/>
            </a:schemeClr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rgbClr val="EC008B"/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2FDECB1-23A1-9D32-16B9-FCBC92809FA2}"/>
              </a:ext>
            </a:extLst>
          </p:cNvPr>
          <p:cNvSpPr/>
          <p:nvPr/>
        </p:nvSpPr>
        <p:spPr>
          <a:xfrm>
            <a:off x="4517666" y="756686"/>
            <a:ext cx="7369535" cy="2092882"/>
          </a:xfrm>
          <a:prstGeom prst="roundRect">
            <a:avLst>
              <a:gd name="adj" fmla="val 10866"/>
            </a:avLst>
          </a:prstGeom>
          <a:solidFill>
            <a:schemeClr val="bg1">
              <a:lumMod val="95000"/>
            </a:schemeClr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rgbClr val="EC008B"/>
              </a:solidFill>
            </a:endParaRPr>
          </a:p>
        </p:txBody>
      </p:sp>
      <p:sp>
        <p:nvSpPr>
          <p:cNvPr id="13" name="object 7">
            <a:extLst>
              <a:ext uri="{FF2B5EF4-FFF2-40B4-BE49-F238E27FC236}">
                <a16:creationId xmlns:a16="http://schemas.microsoft.com/office/drawing/2014/main" id="{5808C68D-364C-6C2D-246C-3542B4F1DBFC}"/>
              </a:ext>
            </a:extLst>
          </p:cNvPr>
          <p:cNvSpPr txBox="1">
            <a:spLocks/>
          </p:cNvSpPr>
          <p:nvPr/>
        </p:nvSpPr>
        <p:spPr>
          <a:xfrm>
            <a:off x="179195" y="24720"/>
            <a:ext cx="12321396" cy="641353"/>
          </a:xfrm>
          <a:prstGeom prst="rect">
            <a:avLst/>
          </a:prstGeom>
        </p:spPr>
        <p:txBody>
          <a:bodyPr vert="horz" wrap="square" lIns="0" tIns="11516" rIns="0" bIns="0" rtlCol="0" anchor="ctr">
            <a:spAutoFit/>
          </a:bodyPr>
          <a:lstStyle>
            <a:lvl1pPr algn="l" defTabSz="914400" rtl="0" eaLnBrk="1" latinLnBrk="0" hangingPunct="1">
              <a:lnSpc>
                <a:spcPct val="93000"/>
              </a:lnSpc>
              <a:spcBef>
                <a:spcPct val="0"/>
              </a:spcBef>
              <a:buNone/>
              <a:defRPr sz="1600" b="1" kern="1200">
                <a:solidFill>
                  <a:srgbClr val="71004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1516">
              <a:spcBef>
                <a:spcPts val="91"/>
              </a:spcBef>
            </a:pPr>
            <a:r>
              <a:rPr lang="en-GB" sz="4400" spc="-14" dirty="0">
                <a:solidFill>
                  <a:srgbClr val="00A2E2"/>
                </a:solidFill>
                <a:latin typeface="IBM Plex Sans Condensed" panose="020B0506050203000203" pitchFamily="34" charset="0"/>
                <a:cs typeface="Arial" panose="020B0604020202020204" pitchFamily="34" charset="0"/>
              </a:rPr>
              <a:t>Snapshot of Civil Eng Apprenticeship 2025/26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08A1C36-450E-21B8-DDAE-1DAD7F42C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E14-229C-4936-A87C-6B499B0BFA79}" type="slidenum">
              <a:rPr lang="en-IE" smtClean="0"/>
              <a:t>7</a:t>
            </a:fld>
            <a:endParaRPr lang="en-I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F95DD8-7EFC-FB68-10E3-47C809FAF052}"/>
              </a:ext>
            </a:extLst>
          </p:cNvPr>
          <p:cNvSpPr txBox="1"/>
          <p:nvPr/>
        </p:nvSpPr>
        <p:spPr>
          <a:xfrm>
            <a:off x="4578903" y="799663"/>
            <a:ext cx="72611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600" b="1" dirty="0">
                <a:latin typeface="IBM Plex Sans Condensed" panose="020B0506050203000203" pitchFamily="34" charset="0"/>
              </a:rPr>
              <a:t>Programmes Offered:</a:t>
            </a:r>
          </a:p>
          <a:p>
            <a:pPr marL="914400" lvl="1" indent="-457200">
              <a:buFont typeface="IBM Plex Sans Condensed" panose="020B0506050203000203" pitchFamily="34" charset="0"/>
              <a:buChar char="–"/>
            </a:pPr>
            <a:r>
              <a:rPr lang="en-IE" sz="2600" dirty="0">
                <a:latin typeface="IBM Plex Sans Condensed" panose="020B0506050203000203" pitchFamily="34" charset="0"/>
              </a:rPr>
              <a:t>Higher Certificate in Civil Engineering, Level 6 (2 Years)</a:t>
            </a:r>
          </a:p>
          <a:p>
            <a:pPr marL="914400" lvl="1" indent="-457200">
              <a:buFont typeface="IBM Plex Sans Condensed" panose="020B0506050203000203" pitchFamily="34" charset="0"/>
              <a:buChar char="–"/>
            </a:pPr>
            <a:r>
              <a:rPr lang="en-IE" sz="2600" dirty="0">
                <a:latin typeface="IBM Plex Sans Condensed" panose="020B0506050203000203" pitchFamily="34" charset="0"/>
              </a:rPr>
              <a:t>Bachelor of Engineering in Civil Engineering, Level 7 (3 Years)</a:t>
            </a:r>
          </a:p>
        </p:txBody>
      </p:sp>
      <p:pic>
        <p:nvPicPr>
          <p:cNvPr id="6" name="Picture 5" descr="A pink and black triangle with a white gear on it&#10;&#10;AI-generated content may be incorrect.">
            <a:extLst>
              <a:ext uri="{FF2B5EF4-FFF2-40B4-BE49-F238E27FC236}">
                <a16:creationId xmlns:a16="http://schemas.microsoft.com/office/drawing/2014/main" id="{94D7C6C9-B822-7710-7AD4-A0F32FD37A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51" y="741297"/>
            <a:ext cx="3504265" cy="49977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874E7E-01A4-DB74-50F8-1E88ECAA2F92}"/>
              </a:ext>
            </a:extLst>
          </p:cNvPr>
          <p:cNvSpPr txBox="1"/>
          <p:nvPr/>
        </p:nvSpPr>
        <p:spPr>
          <a:xfrm>
            <a:off x="4629500" y="3102586"/>
            <a:ext cx="796219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endParaRPr lang="en-IE" sz="1200" b="1" dirty="0">
              <a:latin typeface="IBM Plex Sans Condensed" panose="020B0506050203000203" pitchFamily="34" charset="0"/>
            </a:endParaRPr>
          </a:p>
          <a:p>
            <a:r>
              <a:rPr lang="en-IE" sz="2600" b="1" dirty="0">
                <a:latin typeface="IBM Plex Sans Condensed" panose="020B0506050203000203" pitchFamily="34" charset="0"/>
              </a:rPr>
              <a:t>Entry Requirements:</a:t>
            </a:r>
          </a:p>
          <a:p>
            <a:pPr marL="914400" lvl="1" indent="-457200">
              <a:buFont typeface="IBM Plex Sans Condensed" panose="020B0506050203000203" pitchFamily="34" charset="0"/>
              <a:buChar char="–"/>
            </a:pPr>
            <a:r>
              <a:rPr lang="en-IE" sz="2600" dirty="0">
                <a:latin typeface="IBM Plex Sans Condensed" panose="020B0506050203000203" pitchFamily="34" charset="0"/>
              </a:rPr>
              <a:t>Be at least 18 years of age</a:t>
            </a:r>
          </a:p>
          <a:p>
            <a:pPr marL="914400" lvl="1" indent="-457200">
              <a:buFont typeface="IBM Plex Sans Condensed" panose="020B0506050203000203" pitchFamily="34" charset="0"/>
              <a:buChar char="–"/>
            </a:pPr>
            <a:r>
              <a:rPr lang="en-IE" sz="2600" dirty="0">
                <a:latin typeface="IBM Plex Sans Condensed" panose="020B0506050203000203" pitchFamily="34" charset="0"/>
              </a:rPr>
              <a:t>Have a QQI Level 5 (or equivalent).</a:t>
            </a:r>
          </a:p>
          <a:p>
            <a:pPr marL="914400" lvl="1" indent="-457200">
              <a:buFont typeface="IBM Plex Sans Condensed" panose="020B0506050203000203" pitchFamily="34" charset="0"/>
              <a:buChar char="–"/>
            </a:pPr>
            <a:r>
              <a:rPr lang="en-IE" sz="2600" dirty="0">
                <a:latin typeface="IBM Plex Sans Condensed" panose="020B0506050203000203" pitchFamily="34" charset="0"/>
              </a:rPr>
              <a:t>Have a Pass Grade in Maths at Level 5 (or Equivalent).</a:t>
            </a:r>
          </a:p>
          <a:p>
            <a:pPr marL="914400" lvl="1" indent="-457200">
              <a:buFont typeface="IBM Plex Sans Condensed" panose="020B0506050203000203" pitchFamily="34" charset="0"/>
              <a:buChar char="–"/>
            </a:pPr>
            <a:r>
              <a:rPr lang="en-IE" sz="2600" i="1" dirty="0">
                <a:latin typeface="IBM Plex Sans Condensed" panose="020B0506050203000203" pitchFamily="34" charset="0"/>
              </a:rPr>
              <a:t>Non-Standard Entry (on a case by case basis)</a:t>
            </a:r>
            <a:endParaRPr lang="en-IE" sz="1000" i="1" dirty="0">
              <a:latin typeface="IBM Plex Sans Condensed" panose="020B050605020300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2390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69FE6D-3AA3-7010-64EF-A177D86FEF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rrow: Right 19">
            <a:extLst>
              <a:ext uri="{FF2B5EF4-FFF2-40B4-BE49-F238E27FC236}">
                <a16:creationId xmlns:a16="http://schemas.microsoft.com/office/drawing/2014/main" id="{23A3A153-CB84-F4AA-9F09-2313123E198E}"/>
              </a:ext>
            </a:extLst>
          </p:cNvPr>
          <p:cNvSpPr/>
          <p:nvPr/>
        </p:nvSpPr>
        <p:spPr>
          <a:xfrm>
            <a:off x="2796988" y="1729079"/>
            <a:ext cx="1712612" cy="499807"/>
          </a:xfrm>
          <a:prstGeom prst="rightArrow">
            <a:avLst>
              <a:gd name="adj1" fmla="val 50000"/>
              <a:gd name="adj2" fmla="val 71831"/>
            </a:avLst>
          </a:prstGeom>
          <a:solidFill>
            <a:srgbClr val="EC008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FEBD0B54-AB63-AAA8-5104-1500D27F8283}"/>
              </a:ext>
            </a:extLst>
          </p:cNvPr>
          <p:cNvSpPr/>
          <p:nvPr/>
        </p:nvSpPr>
        <p:spPr>
          <a:xfrm>
            <a:off x="3112386" y="4216281"/>
            <a:ext cx="1397214" cy="499807"/>
          </a:xfrm>
          <a:prstGeom prst="rightArrow">
            <a:avLst>
              <a:gd name="adj1" fmla="val 50000"/>
              <a:gd name="adj2" fmla="val 71831"/>
            </a:avLst>
          </a:prstGeom>
          <a:solidFill>
            <a:srgbClr val="EC008B"/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DC083550-F465-B7C8-2648-87EA57B3A1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0" y="5967675"/>
            <a:ext cx="5989041" cy="890325"/>
          </a:xfrm>
          <a:prstGeom prst="rect">
            <a:avLst/>
          </a:prstGeom>
        </p:spPr>
      </p:pic>
      <p:pic>
        <p:nvPicPr>
          <p:cNvPr id="9" name="Picture 4" descr="Munster Technological University - Wikipedia">
            <a:extLst>
              <a:ext uri="{FF2B5EF4-FFF2-40B4-BE49-F238E27FC236}">
                <a16:creationId xmlns:a16="http://schemas.microsoft.com/office/drawing/2014/main" id="{8F8347BB-EC35-B3AD-E1E2-75EDAC5686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2" t="16571" b="19508"/>
          <a:stretch/>
        </p:blipFill>
        <p:spPr bwMode="auto">
          <a:xfrm>
            <a:off x="11709" y="6076252"/>
            <a:ext cx="2701256" cy="74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close-up of a logo&#10;&#10;AI-generated content may be incorrect.">
            <a:extLst>
              <a:ext uri="{FF2B5EF4-FFF2-40B4-BE49-F238E27FC236}">
                <a16:creationId xmlns:a16="http://schemas.microsoft.com/office/drawing/2014/main" id="{74BCC007-CEAB-9669-3FB9-0C6D5DEB59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97"/>
          <a:stretch>
            <a:fillRect/>
          </a:stretch>
        </p:blipFill>
        <p:spPr>
          <a:xfrm>
            <a:off x="2462529" y="5945250"/>
            <a:ext cx="3230731" cy="890325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2BB452C-E9E3-02CC-5D97-779E7EF5CEF5}"/>
              </a:ext>
            </a:extLst>
          </p:cNvPr>
          <p:cNvSpPr/>
          <p:nvPr/>
        </p:nvSpPr>
        <p:spPr>
          <a:xfrm>
            <a:off x="4535458" y="3467022"/>
            <a:ext cx="7347991" cy="2431435"/>
          </a:xfrm>
          <a:prstGeom prst="roundRect">
            <a:avLst>
              <a:gd name="adj" fmla="val 10866"/>
            </a:avLst>
          </a:prstGeom>
          <a:solidFill>
            <a:schemeClr val="bg1">
              <a:lumMod val="95000"/>
            </a:schemeClr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rgbClr val="EC008B"/>
              </a:solidFill>
            </a:endParaRPr>
          </a:p>
        </p:txBody>
      </p:sp>
      <p:sp>
        <p:nvSpPr>
          <p:cNvPr id="13" name="object 7">
            <a:extLst>
              <a:ext uri="{FF2B5EF4-FFF2-40B4-BE49-F238E27FC236}">
                <a16:creationId xmlns:a16="http://schemas.microsoft.com/office/drawing/2014/main" id="{63FE1B89-BC4A-DD6B-1880-EAC3106A2F7A}"/>
              </a:ext>
            </a:extLst>
          </p:cNvPr>
          <p:cNvSpPr txBox="1">
            <a:spLocks/>
          </p:cNvSpPr>
          <p:nvPr/>
        </p:nvSpPr>
        <p:spPr>
          <a:xfrm>
            <a:off x="179195" y="24720"/>
            <a:ext cx="12321396" cy="641353"/>
          </a:xfrm>
          <a:prstGeom prst="rect">
            <a:avLst/>
          </a:prstGeom>
        </p:spPr>
        <p:txBody>
          <a:bodyPr vert="horz" wrap="square" lIns="0" tIns="11516" rIns="0" bIns="0" rtlCol="0" anchor="ctr">
            <a:spAutoFit/>
          </a:bodyPr>
          <a:lstStyle>
            <a:lvl1pPr algn="l" defTabSz="914400" rtl="0" eaLnBrk="1" latinLnBrk="0" hangingPunct="1">
              <a:lnSpc>
                <a:spcPct val="93000"/>
              </a:lnSpc>
              <a:spcBef>
                <a:spcPct val="0"/>
              </a:spcBef>
              <a:buNone/>
              <a:defRPr sz="1600" b="1" kern="1200">
                <a:solidFill>
                  <a:srgbClr val="71004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1516">
              <a:spcBef>
                <a:spcPts val="91"/>
              </a:spcBef>
            </a:pPr>
            <a:r>
              <a:rPr lang="en-GB" sz="4400" spc="-14" dirty="0">
                <a:solidFill>
                  <a:srgbClr val="00A2E2"/>
                </a:solidFill>
                <a:latin typeface="IBM Plex Sans Condensed" panose="020B0506050203000203" pitchFamily="34" charset="0"/>
                <a:cs typeface="Arial" panose="020B0604020202020204" pitchFamily="34" charset="0"/>
              </a:rPr>
              <a:t>Snapshot of Civil Eng Apprenticeship 2025/26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5CDEB46-4C83-C1C2-B0C0-289FCB11B8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E14-229C-4936-A87C-6B499B0BFA79}" type="slidenum">
              <a:rPr lang="en-IE" smtClean="0"/>
              <a:t>8</a:t>
            </a:fld>
            <a:endParaRPr lang="en-IE" dirty="0"/>
          </a:p>
        </p:txBody>
      </p:sp>
      <p:pic>
        <p:nvPicPr>
          <p:cNvPr id="6" name="Picture 5" descr="A pink and black triangle with a white gear on it&#10;&#10;AI-generated content may be incorrect.">
            <a:extLst>
              <a:ext uri="{FF2B5EF4-FFF2-40B4-BE49-F238E27FC236}">
                <a16:creationId xmlns:a16="http://schemas.microsoft.com/office/drawing/2014/main" id="{BFEDBDB1-2B9B-AD88-51FE-2FA917464E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51" y="741297"/>
            <a:ext cx="3504265" cy="49977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13D064-37B6-046D-AB2E-13F4F1B782D4}"/>
              </a:ext>
            </a:extLst>
          </p:cNvPr>
          <p:cNvSpPr txBox="1"/>
          <p:nvPr/>
        </p:nvSpPr>
        <p:spPr>
          <a:xfrm>
            <a:off x="4635266" y="3576018"/>
            <a:ext cx="709665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600" b="1" dirty="0">
                <a:latin typeface="IBM Plex Sans Condensed" panose="020B0506050203000203" pitchFamily="34" charset="0"/>
              </a:rPr>
              <a:t>Accreditation: </a:t>
            </a:r>
            <a:r>
              <a:rPr lang="en-IE" sz="2600" dirty="0">
                <a:latin typeface="IBM Plex Sans Condensed" panose="020B0506050203000203" pitchFamily="34" charset="0"/>
              </a:rPr>
              <a:t>Engineers Ireland Accreditation process to begin on completion of first full cohort of apprentices. </a:t>
            </a:r>
          </a:p>
          <a:p>
            <a:endParaRPr lang="en-IE" sz="2600" b="1" i="1" dirty="0">
              <a:latin typeface="IBM Plex Sans Condensed" panose="020B0506050203000203" pitchFamily="34" charset="0"/>
            </a:endParaRPr>
          </a:p>
        </p:txBody>
      </p:sp>
      <p:sp>
        <p:nvSpPr>
          <p:cNvPr id="8" name="AutoShape 2" descr="Engineers Ireland Logo">
            <a:extLst>
              <a:ext uri="{FF2B5EF4-FFF2-40B4-BE49-F238E27FC236}">
                <a16:creationId xmlns:a16="http://schemas.microsoft.com/office/drawing/2014/main" id="{4C82F22A-E1C9-6429-A8C7-B84473EF966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pic>
        <p:nvPicPr>
          <p:cNvPr id="16" name="Picture 15" descr="Blue text on a black background&#10;&#10;AI-generated content may be incorrect.">
            <a:extLst>
              <a:ext uri="{FF2B5EF4-FFF2-40B4-BE49-F238E27FC236}">
                <a16:creationId xmlns:a16="http://schemas.microsoft.com/office/drawing/2014/main" id="{290A8D04-04F3-D9FB-AAB4-739BE2BD94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1267" y="4471441"/>
            <a:ext cx="3445622" cy="1212349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85DA2BE-B5F3-7969-FBEF-A56853FA1662}"/>
              </a:ext>
            </a:extLst>
          </p:cNvPr>
          <p:cNvSpPr/>
          <p:nvPr/>
        </p:nvSpPr>
        <p:spPr>
          <a:xfrm>
            <a:off x="4535458" y="712866"/>
            <a:ext cx="7347991" cy="2431435"/>
          </a:xfrm>
          <a:prstGeom prst="roundRect">
            <a:avLst>
              <a:gd name="adj" fmla="val 10866"/>
            </a:avLst>
          </a:prstGeom>
          <a:solidFill>
            <a:schemeClr val="bg1">
              <a:lumMod val="95000"/>
            </a:schemeClr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rgbClr val="EC008B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C1E57ED-849E-7855-01A7-55B15D9D2317}"/>
              </a:ext>
            </a:extLst>
          </p:cNvPr>
          <p:cNvSpPr txBox="1"/>
          <p:nvPr/>
        </p:nvSpPr>
        <p:spPr>
          <a:xfrm>
            <a:off x="4629500" y="630498"/>
            <a:ext cx="7962199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endParaRPr lang="en-IE" sz="1200" b="1" dirty="0">
              <a:latin typeface="IBM Plex Sans Condensed" panose="020B0506050203000203" pitchFamily="34" charset="0"/>
            </a:endParaRPr>
          </a:p>
          <a:p>
            <a:r>
              <a:rPr lang="en-IE" sz="2600" b="1" dirty="0">
                <a:latin typeface="IBM Plex Sans Condensed" panose="020B0506050203000203" pitchFamily="34" charset="0"/>
              </a:rPr>
              <a:t>Registered Apprentices (251):</a:t>
            </a:r>
          </a:p>
          <a:p>
            <a:pPr marL="914400" lvl="1" indent="-457200">
              <a:buFont typeface="IBM Plex Sans Condensed" panose="020B0506050203000203" pitchFamily="34" charset="0"/>
              <a:buChar char="–"/>
            </a:pPr>
            <a:r>
              <a:rPr lang="en-IE" sz="2600" dirty="0">
                <a:latin typeface="IBM Plex Sans Condensed" panose="020B0506050203000203" pitchFamily="34" charset="0"/>
              </a:rPr>
              <a:t>ATU-Sligo: 119 across three years </a:t>
            </a:r>
          </a:p>
          <a:p>
            <a:pPr marL="914400" lvl="1" indent="-457200">
              <a:buFont typeface="IBM Plex Sans Condensed" panose="020B0506050203000203" pitchFamily="34" charset="0"/>
              <a:buChar char="–"/>
            </a:pPr>
            <a:r>
              <a:rPr lang="en-IE" sz="2600" dirty="0">
                <a:latin typeface="IBM Plex Sans Condensed" panose="020B0506050203000203" pitchFamily="34" charset="0"/>
              </a:rPr>
              <a:t>ATU-Galway: 85 across two years</a:t>
            </a:r>
          </a:p>
          <a:p>
            <a:pPr marL="914400" lvl="1" indent="-457200">
              <a:buFont typeface="IBM Plex Sans Condensed" panose="020B0506050203000203" pitchFamily="34" charset="0"/>
              <a:buChar char="–"/>
            </a:pPr>
            <a:r>
              <a:rPr lang="en-IE" sz="2600" dirty="0">
                <a:latin typeface="IBM Plex Sans Condensed" panose="020B0506050203000203" pitchFamily="34" charset="0"/>
              </a:rPr>
              <a:t>MTU- Cork: 47 across one year </a:t>
            </a:r>
            <a:r>
              <a:rPr lang="en-IE" sz="2600" i="1" dirty="0">
                <a:latin typeface="IBM Plex Sans Condensed" panose="020B0506050203000203" pitchFamily="34" charset="0"/>
              </a:rPr>
              <a:t>(L7-33, L6-14)</a:t>
            </a:r>
          </a:p>
          <a:p>
            <a:endParaRPr lang="en-IE" sz="1000" b="1" dirty="0">
              <a:latin typeface="IBM Plex Sans Condensed" panose="020B0506050203000203" pitchFamily="34" charset="0"/>
            </a:endParaRPr>
          </a:p>
          <a:p>
            <a:r>
              <a:rPr lang="en-IE" sz="2600" b="1" dirty="0">
                <a:latin typeface="IBM Plex Sans Condensed" panose="020B0506050203000203" pitchFamily="34" charset="0"/>
              </a:rPr>
              <a:t>From</a:t>
            </a:r>
            <a:r>
              <a:rPr lang="en-IE" sz="2600" b="1" i="1" dirty="0">
                <a:latin typeface="IBM Plex Sans Condensed" panose="020B0506050203000203" pitchFamily="34" charset="0"/>
              </a:rPr>
              <a:t> 125 Approved Employers!!!</a:t>
            </a:r>
          </a:p>
        </p:txBody>
      </p:sp>
    </p:spTree>
    <p:extLst>
      <p:ext uri="{BB962C8B-B14F-4D97-AF65-F5344CB8AC3E}">
        <p14:creationId xmlns:p14="http://schemas.microsoft.com/office/powerpoint/2010/main" val="19656498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5E58A8-9B22-E73B-3B0F-3C7CDE2DE1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EEDD17F-1B05-424A-F2E5-275D110002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0" y="5967675"/>
            <a:ext cx="5989041" cy="890325"/>
          </a:xfrm>
          <a:prstGeom prst="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F440E4B3-6CB6-5A59-574B-C18D103FAF1E}"/>
              </a:ext>
            </a:extLst>
          </p:cNvPr>
          <p:cNvSpPr/>
          <p:nvPr/>
        </p:nvSpPr>
        <p:spPr>
          <a:xfrm rot="16200000">
            <a:off x="7777144" y="1966388"/>
            <a:ext cx="5745097" cy="2383819"/>
          </a:xfrm>
          <a:prstGeom prst="roundRect">
            <a:avLst>
              <a:gd name="adj" fmla="val 10866"/>
            </a:avLst>
          </a:prstGeom>
          <a:solidFill>
            <a:schemeClr val="bg1">
              <a:lumMod val="95000"/>
            </a:schemeClr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rgbClr val="EC008B"/>
              </a:solidFill>
            </a:endParaRPr>
          </a:p>
        </p:txBody>
      </p:sp>
      <p:pic>
        <p:nvPicPr>
          <p:cNvPr id="9" name="Picture 4" descr="Munster Technological University - Wikipedia">
            <a:extLst>
              <a:ext uri="{FF2B5EF4-FFF2-40B4-BE49-F238E27FC236}">
                <a16:creationId xmlns:a16="http://schemas.microsoft.com/office/drawing/2014/main" id="{B137AB2C-BB99-D2DA-649A-09FE95B0A8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2" t="16571" b="19508"/>
          <a:stretch/>
        </p:blipFill>
        <p:spPr bwMode="auto">
          <a:xfrm>
            <a:off x="11709" y="6076252"/>
            <a:ext cx="2701256" cy="74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A close-up of a logo&#10;&#10;AI-generated content may be incorrect.">
            <a:extLst>
              <a:ext uri="{FF2B5EF4-FFF2-40B4-BE49-F238E27FC236}">
                <a16:creationId xmlns:a16="http://schemas.microsoft.com/office/drawing/2014/main" id="{78534CE3-8215-C3A4-32EA-AC396DD198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97"/>
          <a:stretch>
            <a:fillRect/>
          </a:stretch>
        </p:blipFill>
        <p:spPr>
          <a:xfrm>
            <a:off x="2462529" y="5945250"/>
            <a:ext cx="3230731" cy="890325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75C804B-2A98-8702-EA4E-155F9E170762}"/>
              </a:ext>
            </a:extLst>
          </p:cNvPr>
          <p:cNvSpPr/>
          <p:nvPr/>
        </p:nvSpPr>
        <p:spPr>
          <a:xfrm>
            <a:off x="171450" y="4666829"/>
            <a:ext cx="8982075" cy="1364021"/>
          </a:xfrm>
          <a:prstGeom prst="roundRect">
            <a:avLst>
              <a:gd name="adj" fmla="val 10866"/>
            </a:avLst>
          </a:prstGeom>
          <a:solidFill>
            <a:schemeClr val="bg1">
              <a:lumMod val="95000"/>
            </a:schemeClr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rgbClr val="EC008B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A15D984-D8FD-C6E3-CFC3-6513657C9CB8}"/>
              </a:ext>
            </a:extLst>
          </p:cNvPr>
          <p:cNvSpPr/>
          <p:nvPr/>
        </p:nvSpPr>
        <p:spPr>
          <a:xfrm>
            <a:off x="171450" y="2559408"/>
            <a:ext cx="8972549" cy="1910634"/>
          </a:xfrm>
          <a:prstGeom prst="roundRect">
            <a:avLst>
              <a:gd name="adj" fmla="val 10866"/>
            </a:avLst>
          </a:prstGeom>
          <a:solidFill>
            <a:schemeClr val="bg1">
              <a:lumMod val="95000"/>
            </a:schemeClr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rgbClr val="EC008B"/>
              </a:solidFill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6E1ABE3-C8DE-A1AD-365D-A290056C5EB1}"/>
              </a:ext>
            </a:extLst>
          </p:cNvPr>
          <p:cNvSpPr/>
          <p:nvPr/>
        </p:nvSpPr>
        <p:spPr>
          <a:xfrm>
            <a:off x="180975" y="718586"/>
            <a:ext cx="8972550" cy="1560567"/>
          </a:xfrm>
          <a:prstGeom prst="roundRect">
            <a:avLst>
              <a:gd name="adj" fmla="val 10866"/>
            </a:avLst>
          </a:prstGeom>
          <a:solidFill>
            <a:schemeClr val="bg1">
              <a:lumMod val="95000"/>
            </a:schemeClr>
          </a:solidFill>
          <a:ln w="38100">
            <a:solidFill>
              <a:srgbClr val="1F38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rgbClr val="EC008B"/>
              </a:solidFill>
            </a:endParaRPr>
          </a:p>
        </p:txBody>
      </p:sp>
      <p:sp>
        <p:nvSpPr>
          <p:cNvPr id="13" name="object 7">
            <a:extLst>
              <a:ext uri="{FF2B5EF4-FFF2-40B4-BE49-F238E27FC236}">
                <a16:creationId xmlns:a16="http://schemas.microsoft.com/office/drawing/2014/main" id="{8A581C4D-A4AC-6F2E-0E35-F88A15743D2D}"/>
              </a:ext>
            </a:extLst>
          </p:cNvPr>
          <p:cNvSpPr txBox="1">
            <a:spLocks/>
          </p:cNvSpPr>
          <p:nvPr/>
        </p:nvSpPr>
        <p:spPr>
          <a:xfrm>
            <a:off x="112483" y="14506"/>
            <a:ext cx="12321396" cy="641353"/>
          </a:xfrm>
          <a:prstGeom prst="rect">
            <a:avLst/>
          </a:prstGeom>
        </p:spPr>
        <p:txBody>
          <a:bodyPr vert="horz" wrap="square" lIns="0" tIns="11516" rIns="0" bIns="0" rtlCol="0" anchor="ctr">
            <a:spAutoFit/>
          </a:bodyPr>
          <a:lstStyle>
            <a:lvl1pPr algn="l" defTabSz="914400" rtl="0" eaLnBrk="1" latinLnBrk="0" hangingPunct="1">
              <a:lnSpc>
                <a:spcPct val="93000"/>
              </a:lnSpc>
              <a:spcBef>
                <a:spcPct val="0"/>
              </a:spcBef>
              <a:buNone/>
              <a:defRPr sz="1600" b="1" kern="1200">
                <a:solidFill>
                  <a:srgbClr val="71004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1516">
              <a:spcBef>
                <a:spcPts val="91"/>
              </a:spcBef>
            </a:pPr>
            <a:r>
              <a:rPr lang="en-GB" sz="4400" spc="-14" dirty="0">
                <a:solidFill>
                  <a:srgbClr val="00A2E2"/>
                </a:solidFill>
                <a:latin typeface="IBM Plex Sans Condensed" panose="020B0506050203000203" pitchFamily="34" charset="0"/>
                <a:cs typeface="Arial" panose="020B0604020202020204" pitchFamily="34" charset="0"/>
              </a:rPr>
              <a:t>Programme Format (Overview)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9CE6448-1DE0-BEAA-E648-07317860D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E14-229C-4936-A87C-6B499B0BFA79}" type="slidenum">
              <a:rPr lang="en-IE" smtClean="0"/>
              <a:t>9</a:t>
            </a:fld>
            <a:endParaRPr lang="en-IE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39FE77-99A7-33EC-809A-6E42549D457E}"/>
              </a:ext>
            </a:extLst>
          </p:cNvPr>
          <p:cNvSpPr txBox="1"/>
          <p:nvPr/>
        </p:nvSpPr>
        <p:spPr>
          <a:xfrm>
            <a:off x="1706793" y="710301"/>
            <a:ext cx="7380057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400" dirty="0">
                <a:latin typeface="IBM Plex Sans Condensed" panose="020B0506050203000203" pitchFamily="34" charset="0"/>
              </a:rPr>
              <a:t>Annual one week residential at academic provider campus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en-IE" sz="2000" dirty="0">
                <a:latin typeface="IBM Plex Sans Condensed" panose="020B0506050203000203" pitchFamily="34" charset="0"/>
              </a:rPr>
              <a:t>Project based learning set on Engineering theme 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endParaRPr lang="en-IE" sz="500" dirty="0">
              <a:latin typeface="IBM Plex Sans Condensed" panose="020B0506050203000203" pitchFamily="34" charset="0"/>
            </a:endParaRP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en-IE" sz="2000" dirty="0">
                <a:latin typeface="IBM Plex Sans Condensed" panose="020B0506050203000203" pitchFamily="34" charset="0"/>
              </a:rPr>
              <a:t>Intro to yearly Work Based Learning  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endParaRPr lang="en-IE" sz="1000" dirty="0">
              <a:latin typeface="IBM Plex Sans Condensed" panose="020B0506050203000203" pitchFamily="34" charset="0"/>
            </a:endParaRPr>
          </a:p>
          <a:p>
            <a:pPr marL="914400" lvl="1" indent="-457200">
              <a:buFont typeface="Wingdings" panose="05000000000000000000" pitchFamily="2" charset="2"/>
              <a:buChar char="§"/>
            </a:pPr>
            <a:endParaRPr lang="en-IE" sz="1000" dirty="0">
              <a:latin typeface="IBM Plex Sans Condensed" panose="020B0506050203000203" pitchFamily="34" charset="0"/>
            </a:endParaRPr>
          </a:p>
          <a:p>
            <a:pPr marL="914400" lvl="1" indent="-457200">
              <a:buFont typeface="Wingdings" panose="05000000000000000000" pitchFamily="2" charset="2"/>
              <a:buChar char="§"/>
            </a:pPr>
            <a:endParaRPr lang="en-IE" sz="800" dirty="0">
              <a:latin typeface="IBM Plex Sans Condensed" panose="020B0506050203000203" pitchFamily="34" charset="0"/>
            </a:endParaRPr>
          </a:p>
          <a:p>
            <a:r>
              <a:rPr lang="en-IE" sz="2400" dirty="0">
                <a:latin typeface="IBM Plex Sans Condensed" panose="020B0506050203000203" pitchFamily="34" charset="0"/>
              </a:rPr>
              <a:t>Online Delivery of Lectures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en-IE" sz="2000" dirty="0">
                <a:latin typeface="IBM Plex Sans Condensed" panose="020B0506050203000203" pitchFamily="34" charset="0"/>
              </a:rPr>
              <a:t>One full day a week (8hrs) across two 12 Week terms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endParaRPr lang="en-IE" sz="500" dirty="0">
              <a:latin typeface="IBM Plex Sans Condensed" panose="020B0506050203000203" pitchFamily="34" charset="0"/>
            </a:endParaRP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en-IE" sz="2000" dirty="0">
                <a:latin typeface="IBM Plex Sans Condensed" panose="020B0506050203000203" pitchFamily="34" charset="0"/>
              </a:rPr>
              <a:t>Suggested that apprentice is presents at work for 5 days a week as such an area conducive to study needs to be made available. </a:t>
            </a:r>
          </a:p>
          <a:p>
            <a:pPr lvl="1"/>
            <a:endParaRPr lang="en-IE" sz="1000" dirty="0">
              <a:latin typeface="IBM Plex Sans Condensed" panose="020B0506050203000203" pitchFamily="34" charset="0"/>
            </a:endParaRPr>
          </a:p>
          <a:p>
            <a:pPr lvl="1"/>
            <a:endParaRPr lang="en-IE" sz="1000" dirty="0">
              <a:latin typeface="IBM Plex Sans Condensed" panose="020B0506050203000203" pitchFamily="34" charset="0"/>
            </a:endParaRPr>
          </a:p>
          <a:p>
            <a:pPr marL="914400" lvl="1" indent="-457200">
              <a:buFont typeface="Wingdings" panose="05000000000000000000" pitchFamily="2" charset="2"/>
              <a:buChar char="§"/>
            </a:pPr>
            <a:endParaRPr lang="en-IE" sz="800" dirty="0">
              <a:latin typeface="IBM Plex Sans Condensed" panose="020B0506050203000203" pitchFamily="34" charset="0"/>
            </a:endParaRPr>
          </a:p>
          <a:p>
            <a:r>
              <a:rPr lang="en-IE" sz="2400" dirty="0">
                <a:latin typeface="IBM Plex Sans Condensed" panose="020B0506050203000203" pitchFamily="34" charset="0"/>
              </a:rPr>
              <a:t>Apprentices attend academic provider campus on one additional day (Friday) every three weeks (4 per term) for Labs/Workshops</a:t>
            </a:r>
          </a:p>
          <a:p>
            <a:endParaRPr lang="en-IE" sz="1000" dirty="0">
              <a:latin typeface="IBM Plex Sans Condensed" panose="020B0506050203000203" pitchFamily="34" charset="0"/>
            </a:endParaRPr>
          </a:p>
          <a:p>
            <a:endParaRPr lang="en-IE" sz="1000" dirty="0">
              <a:latin typeface="IBM Plex Sans Condensed" panose="020B0506050203000203" pitchFamily="34" charset="0"/>
            </a:endParaRPr>
          </a:p>
          <a:p>
            <a:endParaRPr lang="en-IE" sz="1000" dirty="0">
              <a:latin typeface="IBM Plex Sans Condensed" panose="020B05060502030002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61AF7F0-2A05-9BE0-F275-AEB4AD898BB4}"/>
              </a:ext>
            </a:extLst>
          </p:cNvPr>
          <p:cNvSpPr txBox="1"/>
          <p:nvPr/>
        </p:nvSpPr>
        <p:spPr>
          <a:xfrm rot="16200000">
            <a:off x="8411872" y="3027682"/>
            <a:ext cx="431032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E" sz="2400" dirty="0">
                <a:latin typeface="IBM Plex Sans Condensed" panose="020B0506050203000203" pitchFamily="34" charset="0"/>
              </a:rPr>
              <a:t>Workplace learning will be carried out on a continuous basis under the supervision of their Workplace Mentor/Supervisor. </a:t>
            </a:r>
          </a:p>
        </p:txBody>
      </p:sp>
      <p:pic>
        <p:nvPicPr>
          <p:cNvPr id="19" name="Picture 18" descr="A person and person wearing hard hats and helmets&#10;&#10;AI-generated content may be incorrect.">
            <a:extLst>
              <a:ext uri="{FF2B5EF4-FFF2-40B4-BE49-F238E27FC236}">
                <a16:creationId xmlns:a16="http://schemas.microsoft.com/office/drawing/2014/main" id="{3066C4FD-E344-EA7F-8DD6-7FD5C1AD47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2607" y="387802"/>
            <a:ext cx="1300812" cy="1357369"/>
          </a:xfrm>
          <a:prstGeom prst="rect">
            <a:avLst/>
          </a:prstGeom>
        </p:spPr>
      </p:pic>
      <p:pic>
        <p:nvPicPr>
          <p:cNvPr id="21" name="Picture 20" descr="A building with a graduation cap on top of it&#10;&#10;AI-generated content may be incorrect.">
            <a:extLst>
              <a:ext uri="{FF2B5EF4-FFF2-40B4-BE49-F238E27FC236}">
                <a16:creationId xmlns:a16="http://schemas.microsoft.com/office/drawing/2014/main" id="{F4EA1BCD-D135-957A-DEA9-B26B45EF4D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44" y="817625"/>
            <a:ext cx="1382704" cy="1338101"/>
          </a:xfrm>
          <a:prstGeom prst="rect">
            <a:avLst/>
          </a:prstGeom>
        </p:spPr>
      </p:pic>
      <p:pic>
        <p:nvPicPr>
          <p:cNvPr id="23" name="Picture 22" descr="A person on a computer screen&#10;&#10;AI-generated content may be incorrect.">
            <a:extLst>
              <a:ext uri="{FF2B5EF4-FFF2-40B4-BE49-F238E27FC236}">
                <a16:creationId xmlns:a16="http://schemas.microsoft.com/office/drawing/2014/main" id="{30C6AE4A-A26D-0F8F-3331-FE8EA30FC6F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208" y="2848398"/>
            <a:ext cx="1259385" cy="1248977"/>
          </a:xfrm>
          <a:prstGeom prst="rect">
            <a:avLst/>
          </a:prstGeom>
        </p:spPr>
      </p:pic>
      <p:pic>
        <p:nvPicPr>
          <p:cNvPr id="26" name="Picture 25" descr="A group of people sitting in front of a computer&#10;&#10;AI-generated content may be incorrect.">
            <a:extLst>
              <a:ext uri="{FF2B5EF4-FFF2-40B4-BE49-F238E27FC236}">
                <a16:creationId xmlns:a16="http://schemas.microsoft.com/office/drawing/2014/main" id="{160C7D95-33E6-4892-9527-60C401ED8E3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94" y="4740772"/>
            <a:ext cx="1339607" cy="1265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3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 animBg="1"/>
      <p:bldP spid="7" grpId="0" animBg="1"/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5357</TotalTime>
  <Words>1033</Words>
  <Application>Microsoft Macintosh PowerPoint</Application>
  <PresentationFormat>Widescreen</PresentationFormat>
  <Paragraphs>202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IBM Plex Sans Condensed</vt:lpstr>
      <vt:lpstr>Tw Cen MT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Aidan Ware</dc:creator>
  <cp:lastModifiedBy>Philip O Reilly</cp:lastModifiedBy>
  <cp:revision>4</cp:revision>
  <cp:lastPrinted>2023-09-19T20:04:28Z</cp:lastPrinted>
  <dcterms:created xsi:type="dcterms:W3CDTF">2023-09-10T15:02:40Z</dcterms:created>
  <dcterms:modified xsi:type="dcterms:W3CDTF">2025-12-03T10:04:26Z</dcterms:modified>
</cp:coreProperties>
</file>