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Lst>
  <p:notesMasterIdLst>
    <p:notesMasterId r:id="rId29"/>
  </p:notesMasterIdLst>
  <p:sldIdLst>
    <p:sldId id="260" r:id="rId6"/>
    <p:sldId id="269" r:id="rId7"/>
    <p:sldId id="792" r:id="rId8"/>
    <p:sldId id="809" r:id="rId9"/>
    <p:sldId id="794" r:id="rId10"/>
    <p:sldId id="800" r:id="rId11"/>
    <p:sldId id="803" r:id="rId12"/>
    <p:sldId id="806" r:id="rId13"/>
    <p:sldId id="801" r:id="rId14"/>
    <p:sldId id="278" r:id="rId15"/>
    <p:sldId id="812" r:id="rId16"/>
    <p:sldId id="802" r:id="rId17"/>
    <p:sldId id="263" r:id="rId18"/>
    <p:sldId id="276" r:id="rId19"/>
    <p:sldId id="275" r:id="rId20"/>
    <p:sldId id="824" r:id="rId21"/>
    <p:sldId id="813" r:id="rId22"/>
    <p:sldId id="819" r:id="rId23"/>
    <p:sldId id="820" r:id="rId24"/>
    <p:sldId id="822" r:id="rId25"/>
    <p:sldId id="823" r:id="rId26"/>
    <p:sldId id="313" r:id="rId27"/>
    <p:sldId id="268" r:id="rId28"/>
  </p:sldIdLst>
  <p:sldSz cx="12192000" cy="6858000"/>
  <p:notesSz cx="6858000" cy="9144000"/>
  <p:embeddedFontLst>
    <p:embeddedFont>
      <p:font typeface="GothamBook" charset="0"/>
      <p:regular r:id="rId30"/>
    </p:embeddedFont>
    <p:embeddedFont>
      <p:font typeface="IBM Plex Sans Condensed" panose="020B0506050203000203" pitchFamily="34" charset="0"/>
      <p:regular r:id="rId31"/>
      <p:bold r:id="rId32"/>
      <p:italic r:id="rId33"/>
      <p:boldItalic r:id="rId34"/>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1E2"/>
    <a:srgbClr val="01A1E2"/>
    <a:srgbClr val="EFAD00"/>
    <a:srgbClr val="19A1DB"/>
    <a:srgbClr val="081118"/>
    <a:srgbClr val="17417C"/>
    <a:srgbClr val="1EADE5"/>
    <a:srgbClr val="00A1E1"/>
    <a:srgbClr val="6AC7F0"/>
    <a:srgbClr val="1E30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E1B661-9276-4D91-8BE6-7C8BE60693DE}" v="103" dt="2025-12-02T13:12:32.6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8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font" Target="fonts/font5.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marie Mac Feely" userId="808abe77-c730-4ecd-a3b0-30cc1eae6adc" providerId="ADAL" clId="{2AEF80CB-17BD-4D23-8F61-3C72F277B3EF}"/>
    <pc:docChg chg="custSel delSld modSld sldOrd">
      <pc:chgData name="Annmarie Mac Feely" userId="808abe77-c730-4ecd-a3b0-30cc1eae6adc" providerId="ADAL" clId="{2AEF80CB-17BD-4D23-8F61-3C72F277B3EF}" dt="2025-12-02T13:12:00.320" v="2943" actId="20577"/>
      <pc:docMkLst>
        <pc:docMk/>
      </pc:docMkLst>
      <pc:sldChg chg="addSp delSp modSp mod modNotesTx">
        <pc:chgData name="Annmarie Mac Feely" userId="808abe77-c730-4ecd-a3b0-30cc1eae6adc" providerId="ADAL" clId="{2AEF80CB-17BD-4D23-8F61-3C72F277B3EF}" dt="2025-12-02T12:20:28.949" v="2655" actId="20577"/>
        <pc:sldMkLst>
          <pc:docMk/>
          <pc:sldMk cId="0" sldId="260"/>
        </pc:sldMkLst>
        <pc:spChg chg="add mod">
          <ac:chgData name="Annmarie Mac Feely" userId="808abe77-c730-4ecd-a3b0-30cc1eae6adc" providerId="ADAL" clId="{2AEF80CB-17BD-4D23-8F61-3C72F277B3EF}" dt="2025-12-02T09:45:55.735" v="61" actId="1076"/>
          <ac:spMkLst>
            <pc:docMk/>
            <pc:sldMk cId="0" sldId="260"/>
            <ac:spMk id="2" creationId="{0C40AB7A-75F5-CBF4-4B27-42C62A9AEBDF}"/>
          </ac:spMkLst>
        </pc:spChg>
        <pc:spChg chg="mod">
          <ac:chgData name="Annmarie Mac Feely" userId="808abe77-c730-4ecd-a3b0-30cc1eae6adc" providerId="ADAL" clId="{2AEF80CB-17BD-4D23-8F61-3C72F277B3EF}" dt="2025-12-02T09:14:10.661" v="3" actId="20577"/>
          <ac:spMkLst>
            <pc:docMk/>
            <pc:sldMk cId="0" sldId="260"/>
            <ac:spMk id="5122" creationId="{6F4A6EF6-5750-9B49-B9EF-3186900AD09C}"/>
          </ac:spMkLst>
        </pc:spChg>
        <pc:spChg chg="mod">
          <ac:chgData name="Annmarie Mac Feely" userId="808abe77-c730-4ecd-a3b0-30cc1eae6adc" providerId="ADAL" clId="{2AEF80CB-17BD-4D23-8F61-3C72F277B3EF}" dt="2025-12-02T09:45:58.546" v="62" actId="1076"/>
          <ac:spMkLst>
            <pc:docMk/>
            <pc:sldMk cId="0" sldId="260"/>
            <ac:spMk id="5124" creationId="{77D00B91-2736-DC32-F41B-6ADC18A4F834}"/>
          </ac:spMkLst>
        </pc:spChg>
        <pc:picChg chg="add del mod">
          <ac:chgData name="Annmarie Mac Feely" userId="808abe77-c730-4ecd-a3b0-30cc1eae6adc" providerId="ADAL" clId="{2AEF80CB-17BD-4D23-8F61-3C72F277B3EF}" dt="2025-12-02T11:08:08.098" v="284" actId="21"/>
          <ac:picMkLst>
            <pc:docMk/>
            <pc:sldMk cId="0" sldId="260"/>
            <ac:picMk id="4" creationId="{B7E728A9-9ADF-2433-378A-2C7AE908D823}"/>
          </ac:picMkLst>
        </pc:picChg>
      </pc:sldChg>
      <pc:sldChg chg="modAnim modNotesTx">
        <pc:chgData name="Annmarie Mac Feely" userId="808abe77-c730-4ecd-a3b0-30cc1eae6adc" providerId="ADAL" clId="{2AEF80CB-17BD-4D23-8F61-3C72F277B3EF}" dt="2025-12-02T12:15:46.161" v="2433"/>
        <pc:sldMkLst>
          <pc:docMk/>
          <pc:sldMk cId="0" sldId="263"/>
        </pc:sldMkLst>
      </pc:sldChg>
      <pc:sldChg chg="modSp mod">
        <pc:chgData name="Annmarie Mac Feely" userId="808abe77-c730-4ecd-a3b0-30cc1eae6adc" providerId="ADAL" clId="{2AEF80CB-17BD-4D23-8F61-3C72F277B3EF}" dt="2025-12-02T13:12:00.320" v="2943" actId="20577"/>
        <pc:sldMkLst>
          <pc:docMk/>
          <pc:sldMk cId="0" sldId="268"/>
        </pc:sldMkLst>
        <pc:spChg chg="mod">
          <ac:chgData name="Annmarie Mac Feely" userId="808abe77-c730-4ecd-a3b0-30cc1eae6adc" providerId="ADAL" clId="{2AEF80CB-17BD-4D23-8F61-3C72F277B3EF}" dt="2025-12-02T13:12:00.320" v="2943" actId="20577"/>
          <ac:spMkLst>
            <pc:docMk/>
            <pc:sldMk cId="0" sldId="268"/>
            <ac:spMk id="28674" creationId="{AD350760-F1C4-4BDF-C87C-3D6CF8084E87}"/>
          </ac:spMkLst>
        </pc:spChg>
      </pc:sldChg>
      <pc:sldChg chg="modNotesTx">
        <pc:chgData name="Annmarie Mac Feely" userId="808abe77-c730-4ecd-a3b0-30cc1eae6adc" providerId="ADAL" clId="{2AEF80CB-17BD-4D23-8F61-3C72F277B3EF}" dt="2025-12-02T12:01:54.191" v="683" actId="5793"/>
        <pc:sldMkLst>
          <pc:docMk/>
          <pc:sldMk cId="1704439807" sldId="269"/>
        </pc:sldMkLst>
      </pc:sldChg>
      <pc:sldChg chg="modSp mod modNotesTx">
        <pc:chgData name="Annmarie Mac Feely" userId="808abe77-c730-4ecd-a3b0-30cc1eae6adc" providerId="ADAL" clId="{2AEF80CB-17BD-4D23-8F61-3C72F277B3EF}" dt="2025-12-02T13:10:42.545" v="2866" actId="1076"/>
        <pc:sldMkLst>
          <pc:docMk/>
          <pc:sldMk cId="0" sldId="275"/>
        </pc:sldMkLst>
        <pc:spChg chg="mod">
          <ac:chgData name="Annmarie Mac Feely" userId="808abe77-c730-4ecd-a3b0-30cc1eae6adc" providerId="ADAL" clId="{2AEF80CB-17BD-4D23-8F61-3C72F277B3EF}" dt="2025-12-02T10:49:45.948" v="241" actId="113"/>
          <ac:spMkLst>
            <pc:docMk/>
            <pc:sldMk cId="0" sldId="275"/>
            <ac:spMk id="5122" creationId="{F486E01B-028E-854A-E042-21294E7F838E}"/>
          </ac:spMkLst>
        </pc:spChg>
        <pc:spChg chg="mod">
          <ac:chgData name="Annmarie Mac Feely" userId="808abe77-c730-4ecd-a3b0-30cc1eae6adc" providerId="ADAL" clId="{2AEF80CB-17BD-4D23-8F61-3C72F277B3EF}" dt="2025-12-02T13:10:42.545" v="2866" actId="1076"/>
          <ac:spMkLst>
            <pc:docMk/>
            <pc:sldMk cId="0" sldId="275"/>
            <ac:spMk id="5123" creationId="{E72576F6-1E63-6601-4B53-B8A801ED701E}"/>
          </ac:spMkLst>
        </pc:spChg>
      </pc:sldChg>
      <pc:sldChg chg="modSp mod modNotesTx">
        <pc:chgData name="Annmarie Mac Feely" userId="808abe77-c730-4ecd-a3b0-30cc1eae6adc" providerId="ADAL" clId="{2AEF80CB-17BD-4D23-8F61-3C72F277B3EF}" dt="2025-12-02T13:11:00.223" v="2867" actId="113"/>
        <pc:sldMkLst>
          <pc:docMk/>
          <pc:sldMk cId="0" sldId="276"/>
        </pc:sldMkLst>
        <pc:spChg chg="mod">
          <ac:chgData name="Annmarie Mac Feely" userId="808abe77-c730-4ecd-a3b0-30cc1eae6adc" providerId="ADAL" clId="{2AEF80CB-17BD-4D23-8F61-3C72F277B3EF}" dt="2025-12-02T13:11:00.223" v="2867" actId="113"/>
          <ac:spMkLst>
            <pc:docMk/>
            <pc:sldMk cId="0" sldId="276"/>
            <ac:spMk id="6" creationId="{62F61DB7-0C5C-7AEB-A600-C5206E390052}"/>
          </ac:spMkLst>
        </pc:spChg>
      </pc:sldChg>
      <pc:sldChg chg="modNotesTx">
        <pc:chgData name="Annmarie Mac Feely" userId="808abe77-c730-4ecd-a3b0-30cc1eae6adc" providerId="ADAL" clId="{2AEF80CB-17BD-4D23-8F61-3C72F277B3EF}" dt="2025-12-02T12:09:25.997" v="1632" actId="20577"/>
        <pc:sldMkLst>
          <pc:docMk/>
          <pc:sldMk cId="0" sldId="278"/>
        </pc:sldMkLst>
      </pc:sldChg>
      <pc:sldChg chg="addSp delSp modSp mod">
        <pc:chgData name="Annmarie Mac Feely" userId="808abe77-c730-4ecd-a3b0-30cc1eae6adc" providerId="ADAL" clId="{2AEF80CB-17BD-4D23-8F61-3C72F277B3EF}" dt="2025-12-02T11:09:18.629" v="297" actId="1076"/>
        <pc:sldMkLst>
          <pc:docMk/>
          <pc:sldMk cId="1784814222" sldId="313"/>
        </pc:sldMkLst>
        <pc:spChg chg="mod">
          <ac:chgData name="Annmarie Mac Feely" userId="808abe77-c730-4ecd-a3b0-30cc1eae6adc" providerId="ADAL" clId="{2AEF80CB-17BD-4D23-8F61-3C72F277B3EF}" dt="2025-12-02T11:09:18.629" v="297" actId="1076"/>
          <ac:spMkLst>
            <pc:docMk/>
            <pc:sldMk cId="1784814222" sldId="313"/>
            <ac:spMk id="3" creationId="{C97EF1C9-BA64-20F7-DC7B-BF04147DE9A6}"/>
          </ac:spMkLst>
        </pc:spChg>
        <pc:picChg chg="add mod">
          <ac:chgData name="Annmarie Mac Feely" userId="808abe77-c730-4ecd-a3b0-30cc1eae6adc" providerId="ADAL" clId="{2AEF80CB-17BD-4D23-8F61-3C72F277B3EF}" dt="2025-12-02T11:09:15.261" v="296" actId="1076"/>
          <ac:picMkLst>
            <pc:docMk/>
            <pc:sldMk cId="1784814222" sldId="313"/>
            <ac:picMk id="4" creationId="{043C447F-DCFC-FF11-3C14-2536C04ED812}"/>
          </ac:picMkLst>
        </pc:picChg>
        <pc:picChg chg="del">
          <ac:chgData name="Annmarie Mac Feely" userId="808abe77-c730-4ecd-a3b0-30cc1eae6adc" providerId="ADAL" clId="{2AEF80CB-17BD-4D23-8F61-3C72F277B3EF}" dt="2025-12-02T11:08:26.746" v="286" actId="21"/>
          <ac:picMkLst>
            <pc:docMk/>
            <pc:sldMk cId="1784814222" sldId="313"/>
            <ac:picMk id="5" creationId="{B3C744F9-A50A-E969-09C9-00F8625DD89D}"/>
          </ac:picMkLst>
        </pc:picChg>
      </pc:sldChg>
      <pc:sldChg chg="addSp modSp mod modNotesTx">
        <pc:chgData name="Annmarie Mac Feely" userId="808abe77-c730-4ecd-a3b0-30cc1eae6adc" providerId="ADAL" clId="{2AEF80CB-17BD-4D23-8F61-3C72F277B3EF}" dt="2025-12-02T13:09:26.132" v="2840" actId="1076"/>
        <pc:sldMkLst>
          <pc:docMk/>
          <pc:sldMk cId="4243637444" sldId="792"/>
        </pc:sldMkLst>
        <pc:spChg chg="add mod">
          <ac:chgData name="Annmarie Mac Feely" userId="808abe77-c730-4ecd-a3b0-30cc1eae6adc" providerId="ADAL" clId="{2AEF80CB-17BD-4D23-8F61-3C72F277B3EF}" dt="2025-12-02T13:09:18.085" v="2838" actId="1076"/>
          <ac:spMkLst>
            <pc:docMk/>
            <pc:sldMk cId="4243637444" sldId="792"/>
            <ac:spMk id="8" creationId="{F146D66B-9E9C-1E56-A0EF-66D8030AFD18}"/>
          </ac:spMkLst>
        </pc:spChg>
        <pc:picChg chg="add mod">
          <ac:chgData name="Annmarie Mac Feely" userId="808abe77-c730-4ecd-a3b0-30cc1eae6adc" providerId="ADAL" clId="{2AEF80CB-17BD-4D23-8F61-3C72F277B3EF}" dt="2025-12-02T13:09:21.880" v="2839" actId="1076"/>
          <ac:picMkLst>
            <pc:docMk/>
            <pc:sldMk cId="4243637444" sldId="792"/>
            <ac:picMk id="3" creationId="{C6417ACB-7650-DFF9-F530-AC62015C801A}"/>
          </ac:picMkLst>
        </pc:picChg>
        <pc:picChg chg="add mod">
          <ac:chgData name="Annmarie Mac Feely" userId="808abe77-c730-4ecd-a3b0-30cc1eae6adc" providerId="ADAL" clId="{2AEF80CB-17BD-4D23-8F61-3C72F277B3EF}" dt="2025-12-02T13:09:26.132" v="2840" actId="1076"/>
          <ac:picMkLst>
            <pc:docMk/>
            <pc:sldMk cId="4243637444" sldId="792"/>
            <ac:picMk id="4" creationId="{C4753FFC-10F8-9C0B-7E31-CFCDDA4B4E83}"/>
          </ac:picMkLst>
        </pc:picChg>
        <pc:picChg chg="mod">
          <ac:chgData name="Annmarie Mac Feely" userId="808abe77-c730-4ecd-a3b0-30cc1eae6adc" providerId="ADAL" clId="{2AEF80CB-17BD-4D23-8F61-3C72F277B3EF}" dt="2025-12-02T13:04:43.680" v="2773" actId="1076"/>
          <ac:picMkLst>
            <pc:docMk/>
            <pc:sldMk cId="4243637444" sldId="792"/>
            <ac:picMk id="10" creationId="{550C2BCE-78BB-1149-BABA-DF8F90C4B9B1}"/>
          </ac:picMkLst>
        </pc:picChg>
      </pc:sldChg>
      <pc:sldChg chg="modSp mod modNotesTx">
        <pc:chgData name="Annmarie Mac Feely" userId="808abe77-c730-4ecd-a3b0-30cc1eae6adc" providerId="ADAL" clId="{2AEF80CB-17BD-4D23-8F61-3C72F277B3EF}" dt="2025-12-02T12:04:48.199" v="991" actId="20577"/>
        <pc:sldMkLst>
          <pc:docMk/>
          <pc:sldMk cId="3050091603" sldId="794"/>
        </pc:sldMkLst>
        <pc:spChg chg="mod">
          <ac:chgData name="Annmarie Mac Feely" userId="808abe77-c730-4ecd-a3b0-30cc1eae6adc" providerId="ADAL" clId="{2AEF80CB-17BD-4D23-8F61-3C72F277B3EF}" dt="2025-12-02T11:03:03.588" v="278" actId="5793"/>
          <ac:spMkLst>
            <pc:docMk/>
            <pc:sldMk cId="3050091603" sldId="794"/>
            <ac:spMk id="8" creationId="{C06E5FC0-2F4B-163E-7C0B-9C10C2E84016}"/>
          </ac:spMkLst>
        </pc:spChg>
        <pc:spChg chg="mod">
          <ac:chgData name="Annmarie Mac Feely" userId="808abe77-c730-4ecd-a3b0-30cc1eae6adc" providerId="ADAL" clId="{2AEF80CB-17BD-4D23-8F61-3C72F277B3EF}" dt="2025-12-02T11:02:21.631" v="243" actId="1076"/>
          <ac:spMkLst>
            <pc:docMk/>
            <pc:sldMk cId="3050091603" sldId="794"/>
            <ac:spMk id="11" creationId="{A7F840F9-DA8E-F343-CF2C-4EF2ED8081AE}"/>
          </ac:spMkLst>
        </pc:spChg>
      </pc:sldChg>
      <pc:sldChg chg="modNotesTx">
        <pc:chgData name="Annmarie Mac Feely" userId="808abe77-c730-4ecd-a3b0-30cc1eae6adc" providerId="ADAL" clId="{2AEF80CB-17BD-4D23-8F61-3C72F277B3EF}" dt="2025-12-02T12:05:45.228" v="1127" actId="20577"/>
        <pc:sldMkLst>
          <pc:docMk/>
          <pc:sldMk cId="3388179306" sldId="800"/>
        </pc:sldMkLst>
      </pc:sldChg>
      <pc:sldChg chg="modSp mod modNotesTx">
        <pc:chgData name="Annmarie Mac Feely" userId="808abe77-c730-4ecd-a3b0-30cc1eae6adc" providerId="ADAL" clId="{2AEF80CB-17BD-4D23-8F61-3C72F277B3EF}" dt="2025-12-02T12:43:16.471" v="2668" actId="20577"/>
        <pc:sldMkLst>
          <pc:docMk/>
          <pc:sldMk cId="4286588730" sldId="801"/>
        </pc:sldMkLst>
        <pc:spChg chg="mod">
          <ac:chgData name="Annmarie Mac Feely" userId="808abe77-c730-4ecd-a3b0-30cc1eae6adc" providerId="ADAL" clId="{2AEF80CB-17BD-4D23-8F61-3C72F277B3EF}" dt="2025-12-02T12:43:16.471" v="2668" actId="20577"/>
          <ac:spMkLst>
            <pc:docMk/>
            <pc:sldMk cId="4286588730" sldId="801"/>
            <ac:spMk id="3" creationId="{97838787-0DB0-842C-EFBB-56ED760C456E}"/>
          </ac:spMkLst>
        </pc:spChg>
      </pc:sldChg>
      <pc:sldChg chg="addSp modSp mod modAnim modNotesTx">
        <pc:chgData name="Annmarie Mac Feely" userId="808abe77-c730-4ecd-a3b0-30cc1eae6adc" providerId="ADAL" clId="{2AEF80CB-17BD-4D23-8F61-3C72F277B3EF}" dt="2025-12-02T12:47:56.723" v="2766" actId="14100"/>
        <pc:sldMkLst>
          <pc:docMk/>
          <pc:sldMk cId="261467967" sldId="802"/>
        </pc:sldMkLst>
        <pc:spChg chg="add mod">
          <ac:chgData name="Annmarie Mac Feely" userId="808abe77-c730-4ecd-a3b0-30cc1eae6adc" providerId="ADAL" clId="{2AEF80CB-17BD-4D23-8F61-3C72F277B3EF}" dt="2025-12-02T12:47:56.723" v="2766" actId="14100"/>
          <ac:spMkLst>
            <pc:docMk/>
            <pc:sldMk cId="261467967" sldId="802"/>
            <ac:spMk id="2" creationId="{7BDD42A3-EDE5-8D90-C22B-1AA5651F5CA8}"/>
          </ac:spMkLst>
        </pc:spChg>
        <pc:spChg chg="add mod">
          <ac:chgData name="Annmarie Mac Feely" userId="808abe77-c730-4ecd-a3b0-30cc1eae6adc" providerId="ADAL" clId="{2AEF80CB-17BD-4D23-8F61-3C72F277B3EF}" dt="2025-12-02T12:47:38.452" v="2750" actId="255"/>
          <ac:spMkLst>
            <pc:docMk/>
            <pc:sldMk cId="261467967" sldId="802"/>
            <ac:spMk id="5" creationId="{F4D18EAD-1B59-FDA5-E815-CB8E93D2D5FD}"/>
          </ac:spMkLst>
        </pc:spChg>
      </pc:sldChg>
      <pc:sldChg chg="modSp del mod">
        <pc:chgData name="Annmarie Mac Feely" userId="808abe77-c730-4ecd-a3b0-30cc1eae6adc" providerId="ADAL" clId="{2AEF80CB-17BD-4D23-8F61-3C72F277B3EF}" dt="2025-12-02T13:07:20.679" v="2822" actId="2696"/>
        <pc:sldMkLst>
          <pc:docMk/>
          <pc:sldMk cId="4201526380" sldId="805"/>
        </pc:sldMkLst>
        <pc:spChg chg="mod">
          <ac:chgData name="Annmarie Mac Feely" userId="808abe77-c730-4ecd-a3b0-30cc1eae6adc" providerId="ADAL" clId="{2AEF80CB-17BD-4D23-8F61-3C72F277B3EF}" dt="2025-12-02T13:06:10.439" v="2796" actId="1076"/>
          <ac:spMkLst>
            <pc:docMk/>
            <pc:sldMk cId="4201526380" sldId="805"/>
            <ac:spMk id="2" creationId="{9F2F868C-F8EC-2F91-F00F-4478B6B784E7}"/>
          </ac:spMkLst>
        </pc:spChg>
      </pc:sldChg>
      <pc:sldChg chg="modNotesTx">
        <pc:chgData name="Annmarie Mac Feely" userId="808abe77-c730-4ecd-a3b0-30cc1eae6adc" providerId="ADAL" clId="{2AEF80CB-17BD-4D23-8F61-3C72F277B3EF}" dt="2025-12-02T12:06:50.790" v="1261" actId="20577"/>
        <pc:sldMkLst>
          <pc:docMk/>
          <pc:sldMk cId="2666014531" sldId="806"/>
        </pc:sldMkLst>
      </pc:sldChg>
      <pc:sldChg chg="addSp modSp mod modNotesTx">
        <pc:chgData name="Annmarie Mac Feely" userId="808abe77-c730-4ecd-a3b0-30cc1eae6adc" providerId="ADAL" clId="{2AEF80CB-17BD-4D23-8F61-3C72F277B3EF}" dt="2025-12-02T12:04:17.474" v="959" actId="20577"/>
        <pc:sldMkLst>
          <pc:docMk/>
          <pc:sldMk cId="8768591" sldId="809"/>
        </pc:sldMkLst>
        <pc:spChg chg="add mod">
          <ac:chgData name="Annmarie Mac Feely" userId="808abe77-c730-4ecd-a3b0-30cc1eae6adc" providerId="ADAL" clId="{2AEF80CB-17BD-4D23-8F61-3C72F277B3EF}" dt="2025-12-02T11:20:13.496" v="512" actId="1076"/>
          <ac:spMkLst>
            <pc:docMk/>
            <pc:sldMk cId="8768591" sldId="809"/>
            <ac:spMk id="3" creationId="{2A135E61-0E2E-AB1F-01EB-BDC06DFD0FC7}"/>
          </ac:spMkLst>
        </pc:spChg>
        <pc:spChg chg="add mod">
          <ac:chgData name="Annmarie Mac Feely" userId="808abe77-c730-4ecd-a3b0-30cc1eae6adc" providerId="ADAL" clId="{2AEF80CB-17BD-4D23-8F61-3C72F277B3EF}" dt="2025-12-02T11:20:19.966" v="514" actId="1076"/>
          <ac:spMkLst>
            <pc:docMk/>
            <pc:sldMk cId="8768591" sldId="809"/>
            <ac:spMk id="4" creationId="{CF24146E-B055-60BE-01E6-69BA98CA483A}"/>
          </ac:spMkLst>
        </pc:spChg>
        <pc:spChg chg="add mod">
          <ac:chgData name="Annmarie Mac Feely" userId="808abe77-c730-4ecd-a3b0-30cc1eae6adc" providerId="ADAL" clId="{2AEF80CB-17BD-4D23-8F61-3C72F277B3EF}" dt="2025-12-02T11:20:45.651" v="517" actId="1076"/>
          <ac:spMkLst>
            <pc:docMk/>
            <pc:sldMk cId="8768591" sldId="809"/>
            <ac:spMk id="6" creationId="{C26F6D11-2908-5629-0A41-DF2C525933B1}"/>
          </ac:spMkLst>
        </pc:spChg>
        <pc:spChg chg="add mod">
          <ac:chgData name="Annmarie Mac Feely" userId="808abe77-c730-4ecd-a3b0-30cc1eae6adc" providerId="ADAL" clId="{2AEF80CB-17BD-4D23-8F61-3C72F277B3EF}" dt="2025-12-02T11:20:49.940" v="518" actId="1076"/>
          <ac:spMkLst>
            <pc:docMk/>
            <pc:sldMk cId="8768591" sldId="809"/>
            <ac:spMk id="8" creationId="{9294CB8A-1AC4-0770-32BE-9EAE83B79EF4}"/>
          </ac:spMkLst>
        </pc:spChg>
        <pc:spChg chg="add mod">
          <ac:chgData name="Annmarie Mac Feely" userId="808abe77-c730-4ecd-a3b0-30cc1eae6adc" providerId="ADAL" clId="{2AEF80CB-17BD-4D23-8F61-3C72F277B3EF}" dt="2025-12-02T11:20:27.964" v="516" actId="1076"/>
          <ac:spMkLst>
            <pc:docMk/>
            <pc:sldMk cId="8768591" sldId="809"/>
            <ac:spMk id="10" creationId="{19D84229-4828-69D5-8E58-317B2CC7FD6E}"/>
          </ac:spMkLst>
        </pc:spChg>
        <pc:spChg chg="add mod">
          <ac:chgData name="Annmarie Mac Feely" userId="808abe77-c730-4ecd-a3b0-30cc1eae6adc" providerId="ADAL" clId="{2AEF80CB-17BD-4D23-8F61-3C72F277B3EF}" dt="2025-12-02T11:19:53.493" v="511" actId="1076"/>
          <ac:spMkLst>
            <pc:docMk/>
            <pc:sldMk cId="8768591" sldId="809"/>
            <ac:spMk id="12" creationId="{0A49A4AD-3151-FABA-C87E-ADABB5F35D2D}"/>
          </ac:spMkLst>
        </pc:spChg>
        <pc:picChg chg="mod">
          <ac:chgData name="Annmarie Mac Feely" userId="808abe77-c730-4ecd-a3b0-30cc1eae6adc" providerId="ADAL" clId="{2AEF80CB-17BD-4D23-8F61-3C72F277B3EF}" dt="2025-12-02T11:20:24.865" v="515" actId="1076"/>
          <ac:picMkLst>
            <pc:docMk/>
            <pc:sldMk cId="8768591" sldId="809"/>
            <ac:picMk id="18" creationId="{F82CFC01-2218-BB46-E7BC-D3FFCB859925}"/>
          </ac:picMkLst>
        </pc:picChg>
      </pc:sldChg>
      <pc:sldChg chg="ord modNotesTx">
        <pc:chgData name="Annmarie Mac Feely" userId="808abe77-c730-4ecd-a3b0-30cc1eae6adc" providerId="ADAL" clId="{2AEF80CB-17BD-4D23-8F61-3C72F277B3EF}" dt="2025-12-02T12:52:49.959" v="2772"/>
        <pc:sldMkLst>
          <pc:docMk/>
          <pc:sldMk cId="2949871812" sldId="812"/>
        </pc:sldMkLst>
      </pc:sldChg>
      <pc:sldChg chg="del">
        <pc:chgData name="Annmarie Mac Feely" userId="808abe77-c730-4ecd-a3b0-30cc1eae6adc" providerId="ADAL" clId="{2AEF80CB-17BD-4D23-8F61-3C72F277B3EF}" dt="2025-12-02T12:15:05.916" v="2430" actId="2696"/>
        <pc:sldMkLst>
          <pc:docMk/>
          <pc:sldMk cId="942868684" sldId="816"/>
        </pc:sldMkLst>
      </pc:sldChg>
      <pc:sldChg chg="addSp delSp modSp mod delAnim modAnim modNotesTx">
        <pc:chgData name="Annmarie Mac Feely" userId="808abe77-c730-4ecd-a3b0-30cc1eae6adc" providerId="ADAL" clId="{2AEF80CB-17BD-4D23-8F61-3C72F277B3EF}" dt="2025-12-02T12:18:25.277" v="2486"/>
        <pc:sldMkLst>
          <pc:docMk/>
          <pc:sldMk cId="148567706" sldId="824"/>
        </pc:sldMkLst>
        <pc:spChg chg="add mod">
          <ac:chgData name="Annmarie Mac Feely" userId="808abe77-c730-4ecd-a3b0-30cc1eae6adc" providerId="ADAL" clId="{2AEF80CB-17BD-4D23-8F61-3C72F277B3EF}" dt="2025-12-02T10:47:47.665" v="200" actId="1076"/>
          <ac:spMkLst>
            <pc:docMk/>
            <pc:sldMk cId="148567706" sldId="824"/>
            <ac:spMk id="9" creationId="{870CFC56-A198-A928-963D-10C8B7F42ACC}"/>
          </ac:spMkLst>
        </pc:spChg>
        <pc:picChg chg="add del mod">
          <ac:chgData name="Annmarie Mac Feely" userId="808abe77-c730-4ecd-a3b0-30cc1eae6adc" providerId="ADAL" clId="{2AEF80CB-17BD-4D23-8F61-3C72F277B3EF}" dt="2025-12-02T10:42:28.508" v="103" actId="21"/>
          <ac:picMkLst>
            <pc:docMk/>
            <pc:sldMk cId="148567706" sldId="824"/>
            <ac:picMk id="3" creationId="{27D2C34A-7B9B-7B96-9163-8E3A2A4EF569}"/>
          </ac:picMkLst>
        </pc:picChg>
        <pc:picChg chg="add del mod">
          <ac:chgData name="Annmarie Mac Feely" userId="808abe77-c730-4ecd-a3b0-30cc1eae6adc" providerId="ADAL" clId="{2AEF80CB-17BD-4D23-8F61-3C72F277B3EF}" dt="2025-12-02T10:43:20.777" v="114" actId="21"/>
          <ac:picMkLst>
            <pc:docMk/>
            <pc:sldMk cId="148567706" sldId="824"/>
            <ac:picMk id="5" creationId="{27D2C34A-7B9B-7B96-9163-8E3A2A4EF569}"/>
          </ac:picMkLst>
        </pc:picChg>
        <pc:picChg chg="add mod">
          <ac:chgData name="Annmarie Mac Feely" userId="808abe77-c730-4ecd-a3b0-30cc1eae6adc" providerId="ADAL" clId="{2AEF80CB-17BD-4D23-8F61-3C72F277B3EF}" dt="2025-12-02T10:46:23.305" v="142" actId="1076"/>
          <ac:picMkLst>
            <pc:docMk/>
            <pc:sldMk cId="148567706" sldId="824"/>
            <ac:picMk id="7" creationId="{1B343000-76EF-7887-0382-8B42E3BB4BE1}"/>
          </ac:picMkLst>
        </pc:picChg>
        <pc:picChg chg="add mod">
          <ac:chgData name="Annmarie Mac Feely" userId="808abe77-c730-4ecd-a3b0-30cc1eae6adc" providerId="ADAL" clId="{2AEF80CB-17BD-4D23-8F61-3C72F277B3EF}" dt="2025-12-02T10:46:27.370" v="143" actId="1076"/>
          <ac:picMkLst>
            <pc:docMk/>
            <pc:sldMk cId="148567706" sldId="824"/>
            <ac:picMk id="8" creationId="{F5579E9F-D681-669A-7C53-A20591624A2D}"/>
          </ac:picMkLst>
        </pc:picChg>
        <pc:picChg chg="del">
          <ac:chgData name="Annmarie Mac Feely" userId="808abe77-c730-4ecd-a3b0-30cc1eae6adc" providerId="ADAL" clId="{2AEF80CB-17BD-4D23-8F61-3C72F277B3EF}" dt="2025-12-02T10:39:20.624" v="65" actId="21"/>
          <ac:picMkLst>
            <pc:docMk/>
            <pc:sldMk cId="148567706" sldId="824"/>
            <ac:picMk id="10" creationId="{27D2C34A-7B9B-7B96-9163-8E3A2A4EF569}"/>
          </ac:picMkLst>
        </pc:picChg>
        <pc:picChg chg="del mod ord">
          <ac:chgData name="Annmarie Mac Feely" userId="808abe77-c730-4ecd-a3b0-30cc1eae6adc" providerId="ADAL" clId="{2AEF80CB-17BD-4D23-8F61-3C72F277B3EF}" dt="2025-12-02T10:45:06.798" v="125" actId="21"/>
          <ac:picMkLst>
            <pc:docMk/>
            <pc:sldMk cId="148567706" sldId="824"/>
            <ac:picMk id="12" creationId="{F5579E9F-D681-669A-7C53-A20591624A2D}"/>
          </ac:picMkLst>
        </pc:picChg>
        <pc:picChg chg="add mod">
          <ac:chgData name="Annmarie Mac Feely" userId="808abe77-c730-4ecd-a3b0-30cc1eae6adc" providerId="ADAL" clId="{2AEF80CB-17BD-4D23-8F61-3C72F277B3EF}" dt="2025-12-02T12:18:22.164" v="2485" actId="14100"/>
          <ac:picMkLst>
            <pc:docMk/>
            <pc:sldMk cId="148567706" sldId="824"/>
            <ac:picMk id="13" creationId="{0C954B8D-68DC-7ABE-7848-9853103D2025}"/>
          </ac:picMkLst>
        </pc:picChg>
        <pc:picChg chg="mod ord">
          <ac:chgData name="Annmarie Mac Feely" userId="808abe77-c730-4ecd-a3b0-30cc1eae6adc" providerId="ADAL" clId="{2AEF80CB-17BD-4D23-8F61-3C72F277B3EF}" dt="2025-12-02T10:46:31.422" v="144" actId="1076"/>
          <ac:picMkLst>
            <pc:docMk/>
            <pc:sldMk cId="148567706" sldId="824"/>
            <ac:picMk id="16" creationId="{0B584C7A-4E04-C664-7251-40C8D120F9F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63DEBEE-7B49-B4EB-5592-B93853F6B4D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GB"/>
          </a:p>
        </p:txBody>
      </p:sp>
      <p:sp>
        <p:nvSpPr>
          <p:cNvPr id="3" name="Date Placeholder 2">
            <a:extLst>
              <a:ext uri="{FF2B5EF4-FFF2-40B4-BE49-F238E27FC236}">
                <a16:creationId xmlns:a16="http://schemas.microsoft.com/office/drawing/2014/main" id="{42987A73-28AE-D936-CBDE-5119048AD13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84F95323-E722-45A9-8AE0-8E532677BF65}" type="datetimeFigureOut">
              <a:rPr lang="en-GB"/>
              <a:pPr>
                <a:defRPr/>
              </a:pPr>
              <a:t>02/12/2025</a:t>
            </a:fld>
            <a:endParaRPr lang="en-GB"/>
          </a:p>
        </p:txBody>
      </p:sp>
      <p:sp>
        <p:nvSpPr>
          <p:cNvPr id="4" name="Slide Image Placeholder 3">
            <a:extLst>
              <a:ext uri="{FF2B5EF4-FFF2-40B4-BE49-F238E27FC236}">
                <a16:creationId xmlns:a16="http://schemas.microsoft.com/office/drawing/2014/main" id="{9C84C972-C170-00C5-58D0-AB9D7B34F117}"/>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E7BF5BE1-EEDF-4A0C-31F4-AA94101C2300}"/>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898F8A2-EFAD-F996-7CD0-AA8373C7B780}"/>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GB"/>
          </a:p>
        </p:txBody>
      </p:sp>
      <p:sp>
        <p:nvSpPr>
          <p:cNvPr id="7" name="Slide Number Placeholder 6">
            <a:extLst>
              <a:ext uri="{FF2B5EF4-FFF2-40B4-BE49-F238E27FC236}">
                <a16:creationId xmlns:a16="http://schemas.microsoft.com/office/drawing/2014/main" id="{C2E329FC-38F1-FF95-5DBC-176896EF2D10}"/>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6BDDC689-FF7F-4F21-B3B1-8F5316BC9283}"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Its lovely to have so many career professionals at MTU today.</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1</a:t>
            </a:fld>
            <a:endParaRPr lang="en-GB"/>
          </a:p>
        </p:txBody>
      </p:sp>
    </p:spTree>
    <p:extLst>
      <p:ext uri="{BB962C8B-B14F-4D97-AF65-F5344CB8AC3E}">
        <p14:creationId xmlns:p14="http://schemas.microsoft.com/office/powerpoint/2010/main" val="592062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You can see some of the most popular  companies that students were most interested in researching</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11</a:t>
            </a:fld>
            <a:endParaRPr lang="en-GB"/>
          </a:p>
        </p:txBody>
      </p:sp>
    </p:spTree>
    <p:extLst>
      <p:ext uri="{BB962C8B-B14F-4D97-AF65-F5344CB8AC3E}">
        <p14:creationId xmlns:p14="http://schemas.microsoft.com/office/powerpoint/2010/main" val="2160911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Change of tack now to incoming students</a:t>
            </a:r>
          </a:p>
          <a:p>
            <a:endParaRPr lang="en-IE" dirty="0"/>
          </a:p>
          <a:p>
            <a:r>
              <a:rPr lang="en-IE" dirty="0"/>
              <a:t>49% level 8 did not get first choice</a:t>
            </a:r>
          </a:p>
          <a:p>
            <a:endParaRPr lang="en-IE" dirty="0"/>
          </a:p>
          <a:p>
            <a:r>
              <a:rPr lang="en-IE" dirty="0"/>
              <a:t>20% students got 4</a:t>
            </a:r>
            <a:r>
              <a:rPr lang="en-IE" baseline="30000" dirty="0"/>
              <a:t>th</a:t>
            </a:r>
            <a:r>
              <a:rPr lang="en-IE" dirty="0"/>
              <a:t> choice or lower</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12</a:t>
            </a:fld>
            <a:endParaRPr lang="en-GB"/>
          </a:p>
        </p:txBody>
      </p:sp>
    </p:spTree>
    <p:extLst>
      <p:ext uri="{BB962C8B-B14F-4D97-AF65-F5344CB8AC3E}">
        <p14:creationId xmlns:p14="http://schemas.microsoft.com/office/powerpoint/2010/main" val="3151035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 MTU runs a Transfer Guidance clinic to support students who are not thriving on their course. </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13</a:t>
            </a:fld>
            <a:endParaRPr lang="en-GB"/>
          </a:p>
        </p:txBody>
      </p:sp>
    </p:spTree>
    <p:extLst>
      <p:ext uri="{BB962C8B-B14F-4D97-AF65-F5344CB8AC3E}">
        <p14:creationId xmlns:p14="http://schemas.microsoft.com/office/powerpoint/2010/main" val="1386241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Mainly summarised by I didn’t do my research</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14</a:t>
            </a:fld>
            <a:endParaRPr lang="en-GB"/>
          </a:p>
        </p:txBody>
      </p:sp>
    </p:spTree>
    <p:extLst>
      <p:ext uri="{BB962C8B-B14F-4D97-AF65-F5344CB8AC3E}">
        <p14:creationId xmlns:p14="http://schemas.microsoft.com/office/powerpoint/2010/main" val="17347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 Very upset students</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15</a:t>
            </a:fld>
            <a:endParaRPr lang="en-GB"/>
          </a:p>
        </p:txBody>
      </p:sp>
    </p:spTree>
    <p:extLst>
      <p:ext uri="{BB962C8B-B14F-4D97-AF65-F5344CB8AC3E}">
        <p14:creationId xmlns:p14="http://schemas.microsoft.com/office/powerpoint/2010/main" val="12893973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MTU used to have a paper prospectus but its now online MTU Courses.ie</a:t>
            </a:r>
          </a:p>
          <a:p>
            <a:endParaRPr lang="en-IE" dirty="0"/>
          </a:p>
          <a:p>
            <a:r>
              <a:rPr lang="en-IE" dirty="0"/>
              <a:t>Key part of this is MODULES</a:t>
            </a:r>
          </a:p>
          <a:p>
            <a:endParaRPr lang="en-IE" dirty="0"/>
          </a:p>
          <a:p>
            <a:r>
              <a:rPr lang="en-IE" dirty="0"/>
              <a:t>Bible – tells you key learning objectives, how much time in lecture, in a lab, personal study, recommended reading , how you will be assessed in great detail</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16</a:t>
            </a:fld>
            <a:endParaRPr lang="en-GB"/>
          </a:p>
        </p:txBody>
      </p:sp>
    </p:spTree>
    <p:extLst>
      <p:ext uri="{BB962C8B-B14F-4D97-AF65-F5344CB8AC3E}">
        <p14:creationId xmlns:p14="http://schemas.microsoft.com/office/powerpoint/2010/main" val="1274451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BD2A9AE2-2F3C-EF82-113F-93985523502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IE"/>
          </a:p>
        </p:txBody>
      </p:sp>
      <p:sp>
        <p:nvSpPr>
          <p:cNvPr id="29699" name="Notes Placeholder 2">
            <a:extLst>
              <a:ext uri="{FF2B5EF4-FFF2-40B4-BE49-F238E27FC236}">
                <a16:creationId xmlns:a16="http://schemas.microsoft.com/office/drawing/2014/main" id="{C7994E47-5EAF-1E1D-B18C-3E60A2DDC2A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29700" name="Slide Number Placeholder 3">
            <a:extLst>
              <a:ext uri="{FF2B5EF4-FFF2-40B4-BE49-F238E27FC236}">
                <a16:creationId xmlns:a16="http://schemas.microsoft.com/office/drawing/2014/main" id="{7242F1A5-FEFF-33C9-3392-440D3D23FEA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89CBC6F0-A6E0-40FD-94B9-7E0D8C3BF7F2}" type="slidenum">
              <a:rPr lang="en-GB" altLang="en-US" smtClean="0"/>
              <a:pPr/>
              <a:t>23</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E"/>
          </a:p>
        </p:txBody>
      </p:sp>
      <p:sp>
        <p:nvSpPr>
          <p:cNvPr id="3" name="Notes Placeholder 2"/>
          <p:cNvSpPr>
            <a:spLocks noGrp="1"/>
          </p:cNvSpPr>
          <p:nvPr>
            <p:ph type="body" idx="1"/>
          </p:nvPr>
        </p:nvSpPr>
        <p:spPr/>
        <p:txBody>
          <a:bodyPr/>
          <a:lstStyle/>
          <a:p>
            <a:r>
              <a:rPr lang="en-IE" dirty="0"/>
              <a:t>I’d like to talk to you about …</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2</a:t>
            </a:fld>
            <a:endParaRPr lang="en-GB"/>
          </a:p>
        </p:txBody>
      </p:sp>
    </p:spTree>
    <p:extLst>
      <p:ext uri="{BB962C8B-B14F-4D97-AF65-F5344CB8AC3E}">
        <p14:creationId xmlns:p14="http://schemas.microsoft.com/office/powerpoint/2010/main" val="1347900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Our students are at the heart of what we do</a:t>
            </a:r>
          </a:p>
          <a:p>
            <a:endParaRPr lang="en-IE" dirty="0"/>
          </a:p>
          <a:p>
            <a:r>
              <a:rPr lang="en-IE" dirty="0"/>
              <a:t>Meet them 1:1 online / on campus</a:t>
            </a:r>
          </a:p>
          <a:p>
            <a:r>
              <a:rPr lang="en-IE" dirty="0"/>
              <a:t>Meet them where we are</a:t>
            </a:r>
          </a:p>
          <a:p>
            <a:r>
              <a:rPr lang="en-IE" dirty="0"/>
              <a:t>Class talks &amp; workshops</a:t>
            </a:r>
          </a:p>
          <a:p>
            <a:r>
              <a:rPr lang="en-IE" dirty="0"/>
              <a:t>Tailored programmes for PhDs , International &amp; Mature students</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3</a:t>
            </a:fld>
            <a:endParaRPr lang="en-GB"/>
          </a:p>
        </p:txBody>
      </p:sp>
    </p:spTree>
    <p:extLst>
      <p:ext uri="{BB962C8B-B14F-4D97-AF65-F5344CB8AC3E}">
        <p14:creationId xmlns:p14="http://schemas.microsoft.com/office/powerpoint/2010/main" val="3404514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This is the team of Career Advisers/ coaches</a:t>
            </a:r>
          </a:p>
          <a:p>
            <a:endParaRPr lang="en-IE" dirty="0"/>
          </a:p>
          <a:p>
            <a:r>
              <a:rPr lang="en-IE" dirty="0"/>
              <a:t>MROS leads out for Faculty of</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4</a:t>
            </a:fld>
            <a:endParaRPr lang="en-GB"/>
          </a:p>
        </p:txBody>
      </p:sp>
    </p:spTree>
    <p:extLst>
      <p:ext uri="{BB962C8B-B14F-4D97-AF65-F5344CB8AC3E}">
        <p14:creationId xmlns:p14="http://schemas.microsoft.com/office/powerpoint/2010/main" val="4164549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We use 2 main career platforms</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5</a:t>
            </a:fld>
            <a:endParaRPr lang="en-GB"/>
          </a:p>
        </p:txBody>
      </p:sp>
    </p:spTree>
    <p:extLst>
      <p:ext uri="{BB962C8B-B14F-4D97-AF65-F5344CB8AC3E}">
        <p14:creationId xmlns:p14="http://schemas.microsoft.com/office/powerpoint/2010/main" val="426074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We know that parents and educators are concerned about global uncertainty …but the Irish economy has continued to perform</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6</a:t>
            </a:fld>
            <a:endParaRPr lang="en-GB"/>
          </a:p>
        </p:txBody>
      </p:sp>
    </p:spTree>
    <p:extLst>
      <p:ext uri="{BB962C8B-B14F-4D97-AF65-F5344CB8AC3E}">
        <p14:creationId xmlns:p14="http://schemas.microsoft.com/office/powerpoint/2010/main" val="2618809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Sharon &amp; I attended the BioPharma Chem Skills forum </a:t>
            </a:r>
          </a:p>
          <a:p>
            <a:endParaRPr lang="en-IE" dirty="0"/>
          </a:p>
          <a:p>
            <a:r>
              <a:rPr lang="en-IE" dirty="0"/>
              <a:t>Key concern on the table was how to address current &amp; future skills</a:t>
            </a:r>
          </a:p>
          <a:p>
            <a:endParaRPr lang="en-IE" dirty="0"/>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8</a:t>
            </a:fld>
            <a:endParaRPr lang="en-GB"/>
          </a:p>
        </p:txBody>
      </p:sp>
    </p:spTree>
    <p:extLst>
      <p:ext uri="{BB962C8B-B14F-4D97-AF65-F5344CB8AC3E}">
        <p14:creationId xmlns:p14="http://schemas.microsoft.com/office/powerpoint/2010/main" val="47923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 Over 1000 employers</a:t>
            </a:r>
          </a:p>
          <a:p>
            <a:r>
              <a:rPr lang="en-IE" dirty="0"/>
              <a:t>Publish throughout the jobs</a:t>
            </a:r>
          </a:p>
          <a:p>
            <a:r>
              <a:rPr lang="en-IE" dirty="0"/>
              <a:t>Employer Chat series 2-4 employers per week</a:t>
            </a:r>
          </a:p>
          <a:p>
            <a:r>
              <a:rPr lang="en-IE" dirty="0"/>
              <a:t>Employer Panel Are MTU graduates future ready?</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9</a:t>
            </a:fld>
            <a:endParaRPr lang="en-GB"/>
          </a:p>
        </p:txBody>
      </p:sp>
    </p:spTree>
    <p:extLst>
      <p:ext uri="{BB962C8B-B14F-4D97-AF65-F5344CB8AC3E}">
        <p14:creationId xmlns:p14="http://schemas.microsoft.com/office/powerpoint/2010/main" val="1411779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Career Fair always a very successful product </a:t>
            </a:r>
          </a:p>
          <a:p>
            <a:endParaRPr lang="en-IE" dirty="0"/>
          </a:p>
          <a:p>
            <a:r>
              <a:rPr lang="en-IE" dirty="0"/>
              <a:t>Over subscribed</a:t>
            </a:r>
          </a:p>
          <a:p>
            <a:endParaRPr lang="en-IE" dirty="0"/>
          </a:p>
          <a:p>
            <a:r>
              <a:rPr lang="en-IE" dirty="0"/>
              <a:t>Already getting orders for next year.</a:t>
            </a:r>
          </a:p>
          <a:p>
            <a:endParaRPr lang="en-IE" dirty="0"/>
          </a:p>
          <a:p>
            <a:r>
              <a:rPr lang="en-IE" dirty="0"/>
              <a:t>Use the App to see who came, jobs on offer, salaries , locations etc</a:t>
            </a:r>
          </a:p>
        </p:txBody>
      </p:sp>
      <p:sp>
        <p:nvSpPr>
          <p:cNvPr id="4" name="Slide Number Placeholder 3"/>
          <p:cNvSpPr>
            <a:spLocks noGrp="1"/>
          </p:cNvSpPr>
          <p:nvPr>
            <p:ph type="sldNum" sz="quarter" idx="5"/>
          </p:nvPr>
        </p:nvSpPr>
        <p:spPr/>
        <p:txBody>
          <a:bodyPr/>
          <a:lstStyle/>
          <a:p>
            <a:pPr>
              <a:defRPr/>
            </a:pPr>
            <a:fld id="{6BDDC689-FF7F-4F21-B3B1-8F5316BC9283}" type="slidenum">
              <a:rPr lang="en-GB" smtClean="0"/>
              <a:pPr>
                <a:defRPr/>
              </a:pPr>
              <a:t>10</a:t>
            </a:fld>
            <a:endParaRPr lang="en-GB"/>
          </a:p>
        </p:txBody>
      </p:sp>
    </p:spTree>
    <p:extLst>
      <p:ext uri="{BB962C8B-B14F-4D97-AF65-F5344CB8AC3E}">
        <p14:creationId xmlns:p14="http://schemas.microsoft.com/office/powerpoint/2010/main" val="42712302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7632D5E-20F9-7028-CCF4-548F945275F0}"/>
              </a:ext>
            </a:extLst>
          </p:cNvPr>
          <p:cNvSpPr/>
          <p:nvPr userDrawn="1"/>
        </p:nvSpPr>
        <p:spPr>
          <a:xfrm>
            <a:off x="1189038" y="2833688"/>
            <a:ext cx="9590087" cy="2005012"/>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eaLnBrk="1" fontAlgn="auto" hangingPunct="1">
              <a:spcBef>
                <a:spcPts val="0"/>
              </a:spcBef>
              <a:spcAft>
                <a:spcPts val="0"/>
              </a:spcAft>
              <a:defRPr/>
            </a:pPr>
            <a:endParaRPr lang="en-US">
              <a:solidFill>
                <a:srgbClr val="FFC000"/>
              </a:solidFill>
              <a:latin typeface="IBM Plex Sans Condensed" panose="020B0506050203000203" pitchFamily="34" charset="77"/>
            </a:endParaRPr>
          </a:p>
        </p:txBody>
      </p:sp>
      <p:sp>
        <p:nvSpPr>
          <p:cNvPr id="2" name="Title 1"/>
          <p:cNvSpPr>
            <a:spLocks noGrp="1"/>
          </p:cNvSpPr>
          <p:nvPr>
            <p:ph type="ctrTitle"/>
          </p:nvPr>
        </p:nvSpPr>
        <p:spPr>
          <a:xfrm>
            <a:off x="1189529" y="2833007"/>
            <a:ext cx="9589062" cy="1116124"/>
          </a:xfrm>
        </p:spPr>
        <p:txBody>
          <a:bodyPr anchor="b"/>
          <a:lstStyle>
            <a:lvl1pPr algn="ctr">
              <a:defRPr sz="4800"/>
            </a:lvl1pPr>
          </a:lstStyle>
          <a:p>
            <a:r>
              <a:rPr lang="en-GB"/>
              <a:t>Click to edit Master title style</a:t>
            </a:r>
            <a:endParaRPr lang="en-US"/>
          </a:p>
        </p:txBody>
      </p:sp>
      <p:sp>
        <p:nvSpPr>
          <p:cNvPr id="3" name="Subtitle 2"/>
          <p:cNvSpPr>
            <a:spLocks noGrp="1"/>
          </p:cNvSpPr>
          <p:nvPr>
            <p:ph type="subTitle" idx="1"/>
          </p:nvPr>
        </p:nvSpPr>
        <p:spPr>
          <a:xfrm>
            <a:off x="1189529" y="4198769"/>
            <a:ext cx="9589062" cy="64027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7" name="Text Placeholder 16"/>
          <p:cNvSpPr>
            <a:spLocks noGrp="1"/>
          </p:cNvSpPr>
          <p:nvPr>
            <p:ph type="body" sz="quarter" idx="10"/>
          </p:nvPr>
        </p:nvSpPr>
        <p:spPr>
          <a:xfrm>
            <a:off x="468437" y="5653184"/>
            <a:ext cx="3101700" cy="509077"/>
          </a:xfrm>
        </p:spPr>
        <p:txBody>
          <a:bodyPr/>
          <a:lstStyle>
            <a:lvl1pPr>
              <a:buNone/>
              <a:defRPr sz="2400">
                <a:solidFill>
                  <a:schemeClr val="bg1"/>
                </a:solidFill>
              </a:defRPr>
            </a:lvl1pPr>
          </a:lstStyle>
          <a:p>
            <a:pPr lvl="0"/>
            <a:r>
              <a:rPr lang="en-US"/>
              <a:t>Click to edit Master text styles</a:t>
            </a:r>
          </a:p>
        </p:txBody>
      </p:sp>
      <p:sp>
        <p:nvSpPr>
          <p:cNvPr id="18" name="Text Placeholder 16"/>
          <p:cNvSpPr>
            <a:spLocks noGrp="1"/>
          </p:cNvSpPr>
          <p:nvPr>
            <p:ph type="body" sz="quarter" idx="11"/>
          </p:nvPr>
        </p:nvSpPr>
        <p:spPr>
          <a:xfrm>
            <a:off x="468437" y="6162261"/>
            <a:ext cx="3101700" cy="509077"/>
          </a:xfrm>
        </p:spPr>
        <p:txBody>
          <a:bodyPr/>
          <a:lstStyle>
            <a:lvl1pPr>
              <a:buNone/>
              <a:defRPr sz="18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047556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89678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1567543"/>
            <a:ext cx="2628900" cy="4024993"/>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991778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8408" y="2"/>
            <a:ext cx="8637814" cy="1466848"/>
          </a:xfrm>
        </p:spPr>
        <p:txBody>
          <a:bodyPr/>
          <a:lstStyle/>
          <a:p>
            <a:r>
              <a:rPr lang="en-GB"/>
              <a:t>Click to edit Master title style</a:t>
            </a:r>
            <a:endParaRPr lang="en-US"/>
          </a:p>
        </p:txBody>
      </p:sp>
      <p:sp>
        <p:nvSpPr>
          <p:cNvPr id="3" name="Content Placeholder 2"/>
          <p:cNvSpPr>
            <a:spLocks noGrp="1"/>
          </p:cNvSpPr>
          <p:nvPr>
            <p:ph idx="1"/>
          </p:nvPr>
        </p:nvSpPr>
        <p:spPr>
          <a:xfrm>
            <a:off x="838200" y="2266121"/>
            <a:ext cx="10515600" cy="39108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Text Placeholder 7"/>
          <p:cNvSpPr>
            <a:spLocks noGrp="1"/>
          </p:cNvSpPr>
          <p:nvPr>
            <p:ph type="body" sz="quarter" idx="13"/>
          </p:nvPr>
        </p:nvSpPr>
        <p:spPr>
          <a:xfrm>
            <a:off x="319088" y="1466851"/>
            <a:ext cx="11034712" cy="560732"/>
          </a:xfrm>
        </p:spPr>
        <p:txBody>
          <a:bodyPr/>
          <a:lstStyle>
            <a:lvl1pPr>
              <a:buNone/>
              <a:defRPr sz="3200">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1757353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841726"/>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0" y="3780065"/>
            <a:ext cx="10515600" cy="1632856"/>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Tree>
    <p:extLst>
      <p:ext uri="{BB962C8B-B14F-4D97-AF65-F5344CB8AC3E}">
        <p14:creationId xmlns:p14="http://schemas.microsoft.com/office/powerpoint/2010/main" val="4284797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63345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5751" y="57150"/>
            <a:ext cx="11069638" cy="1551214"/>
          </a:xfrm>
        </p:spPr>
        <p:txBody>
          <a:bodyPr/>
          <a:lstStyle/>
          <a:p>
            <a:r>
              <a:rPr lang="en-GB"/>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082994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110865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875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1142352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6172200" cy="68580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2" name="Title 1"/>
          <p:cNvSpPr>
            <a:spLocks noGrp="1"/>
          </p:cNvSpPr>
          <p:nvPr>
            <p:ph type="title"/>
          </p:nvPr>
        </p:nvSpPr>
        <p:spPr>
          <a:xfrm>
            <a:off x="6726238" y="1543050"/>
            <a:ext cx="5046662" cy="1028700"/>
          </a:xfrm>
        </p:spPr>
        <p:txBody>
          <a:bodyPr anchor="b"/>
          <a:lstStyle>
            <a:lvl1pPr>
              <a:defRPr sz="3200"/>
            </a:lvl1pPr>
          </a:lstStyle>
          <a:p>
            <a:r>
              <a:rPr lang="en-GB"/>
              <a:t>Click to edit Master title style</a:t>
            </a:r>
            <a:endParaRPr lang="en-US"/>
          </a:p>
        </p:txBody>
      </p:sp>
      <p:sp>
        <p:nvSpPr>
          <p:cNvPr id="4" name="Text Placeholder 3"/>
          <p:cNvSpPr>
            <a:spLocks noGrp="1"/>
          </p:cNvSpPr>
          <p:nvPr>
            <p:ph type="body" sz="half" idx="2"/>
          </p:nvPr>
        </p:nvSpPr>
        <p:spPr>
          <a:xfrm>
            <a:off x="6726238" y="2669721"/>
            <a:ext cx="5046662" cy="2955472"/>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4101561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98A2034-B24C-6AB5-CE01-27985EF3884B}"/>
              </a:ext>
            </a:extLst>
          </p:cNvPr>
          <p:cNvSpPr>
            <a:spLocks noGrp="1" noChangeArrowheads="1"/>
          </p:cNvSpPr>
          <p:nvPr>
            <p:ph type="title"/>
          </p:nvPr>
        </p:nvSpPr>
        <p:spPr bwMode="auto">
          <a:xfrm>
            <a:off x="319088" y="0"/>
            <a:ext cx="8637587"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endParaRPr lang="en-US" altLang="en-US"/>
          </a:p>
        </p:txBody>
      </p:sp>
      <p:sp>
        <p:nvSpPr>
          <p:cNvPr id="1027" name="Text Placeholder 2">
            <a:extLst>
              <a:ext uri="{FF2B5EF4-FFF2-40B4-BE49-F238E27FC236}">
                <a16:creationId xmlns:a16="http://schemas.microsoft.com/office/drawing/2014/main" id="{5E84A680-807A-2E6D-D501-A3837910CC2A}"/>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Tree>
  </p:cSld>
  <p:clrMap bg1="lt1" tx1="dk1" bg2="lt2" tx2="dk2" accent1="accent1" accent2="accent2" accent3="accent3" accent4="accent4" accent5="accent5" accent6="accent6" hlink="hlink" folHlink="folHlink"/>
  <p:sldLayoutIdLst>
    <p:sldLayoutId id="2147483795"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xStyles>
    <p:titleStyle>
      <a:lvl1pPr algn="l" rtl="0" eaLnBrk="0" fontAlgn="base" hangingPunct="0">
        <a:lnSpc>
          <a:spcPct val="90000"/>
        </a:lnSpc>
        <a:spcBef>
          <a:spcPct val="0"/>
        </a:spcBef>
        <a:spcAft>
          <a:spcPct val="0"/>
        </a:spcAft>
        <a:defRPr sz="4400" kern="1200">
          <a:solidFill>
            <a:schemeClr val="accent2"/>
          </a:solidFill>
          <a:latin typeface="IBM Plex Sans Condensed" panose="020B0506050203000203" pitchFamily="34" charset="77"/>
          <a:ea typeface="+mj-ea"/>
          <a:cs typeface="+mj-cs"/>
        </a:defRPr>
      </a:lvl1pPr>
      <a:lvl2pPr algn="l" rtl="0" eaLnBrk="0" fontAlgn="base" hangingPunct="0">
        <a:lnSpc>
          <a:spcPct val="90000"/>
        </a:lnSpc>
        <a:spcBef>
          <a:spcPct val="0"/>
        </a:spcBef>
        <a:spcAft>
          <a:spcPct val="0"/>
        </a:spcAft>
        <a:defRPr sz="4400">
          <a:solidFill>
            <a:schemeClr val="accent2"/>
          </a:solidFill>
          <a:latin typeface="IBM Plex Sans Condensed"/>
        </a:defRPr>
      </a:lvl2pPr>
      <a:lvl3pPr algn="l" rtl="0" eaLnBrk="0" fontAlgn="base" hangingPunct="0">
        <a:lnSpc>
          <a:spcPct val="90000"/>
        </a:lnSpc>
        <a:spcBef>
          <a:spcPct val="0"/>
        </a:spcBef>
        <a:spcAft>
          <a:spcPct val="0"/>
        </a:spcAft>
        <a:defRPr sz="4400">
          <a:solidFill>
            <a:schemeClr val="accent2"/>
          </a:solidFill>
          <a:latin typeface="IBM Plex Sans Condensed"/>
        </a:defRPr>
      </a:lvl3pPr>
      <a:lvl4pPr algn="l" rtl="0" eaLnBrk="0" fontAlgn="base" hangingPunct="0">
        <a:lnSpc>
          <a:spcPct val="90000"/>
        </a:lnSpc>
        <a:spcBef>
          <a:spcPct val="0"/>
        </a:spcBef>
        <a:spcAft>
          <a:spcPct val="0"/>
        </a:spcAft>
        <a:defRPr sz="4400">
          <a:solidFill>
            <a:schemeClr val="accent2"/>
          </a:solidFill>
          <a:latin typeface="IBM Plex Sans Condensed"/>
        </a:defRPr>
      </a:lvl4pPr>
      <a:lvl5pPr algn="l" rtl="0" eaLnBrk="0" fontAlgn="base" hangingPunct="0">
        <a:lnSpc>
          <a:spcPct val="90000"/>
        </a:lnSpc>
        <a:spcBef>
          <a:spcPct val="0"/>
        </a:spcBef>
        <a:spcAft>
          <a:spcPct val="0"/>
        </a:spcAft>
        <a:defRPr sz="4400">
          <a:solidFill>
            <a:schemeClr val="accent2"/>
          </a:solidFill>
          <a:latin typeface="IBM Plex Sans Condensed"/>
        </a:defRPr>
      </a:lvl5pPr>
      <a:lvl6pPr marL="457200" algn="l" rtl="0" fontAlgn="base">
        <a:lnSpc>
          <a:spcPct val="90000"/>
        </a:lnSpc>
        <a:spcBef>
          <a:spcPct val="0"/>
        </a:spcBef>
        <a:spcAft>
          <a:spcPct val="0"/>
        </a:spcAft>
        <a:defRPr sz="4400">
          <a:solidFill>
            <a:schemeClr val="accent2"/>
          </a:solidFill>
          <a:latin typeface="IBM Plex Sans Condensed"/>
        </a:defRPr>
      </a:lvl6pPr>
      <a:lvl7pPr marL="914400" algn="l" rtl="0" fontAlgn="base">
        <a:lnSpc>
          <a:spcPct val="90000"/>
        </a:lnSpc>
        <a:spcBef>
          <a:spcPct val="0"/>
        </a:spcBef>
        <a:spcAft>
          <a:spcPct val="0"/>
        </a:spcAft>
        <a:defRPr sz="4400">
          <a:solidFill>
            <a:schemeClr val="accent2"/>
          </a:solidFill>
          <a:latin typeface="IBM Plex Sans Condensed"/>
        </a:defRPr>
      </a:lvl7pPr>
      <a:lvl8pPr marL="1371600" algn="l" rtl="0" fontAlgn="base">
        <a:lnSpc>
          <a:spcPct val="90000"/>
        </a:lnSpc>
        <a:spcBef>
          <a:spcPct val="0"/>
        </a:spcBef>
        <a:spcAft>
          <a:spcPct val="0"/>
        </a:spcAft>
        <a:defRPr sz="4400">
          <a:solidFill>
            <a:schemeClr val="accent2"/>
          </a:solidFill>
          <a:latin typeface="IBM Plex Sans Condensed"/>
        </a:defRPr>
      </a:lvl8pPr>
      <a:lvl9pPr marL="1828800" algn="l" rtl="0" fontAlgn="base">
        <a:lnSpc>
          <a:spcPct val="90000"/>
        </a:lnSpc>
        <a:spcBef>
          <a:spcPct val="0"/>
        </a:spcBef>
        <a:spcAft>
          <a:spcPct val="0"/>
        </a:spcAft>
        <a:defRPr sz="4400">
          <a:solidFill>
            <a:schemeClr val="accent2"/>
          </a:solidFill>
          <a:latin typeface="IBM Plex Sans Condensed"/>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3600" kern="1200">
          <a:solidFill>
            <a:schemeClr val="tx2"/>
          </a:solidFill>
          <a:latin typeface="IBM Plex Sans Condensed" panose="020B0506050203000203" pitchFamily="34" charset="77"/>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3200" kern="1200">
          <a:solidFill>
            <a:srgbClr val="EEAF00"/>
          </a:solidFill>
          <a:latin typeface="IBM Plex Sans Condensed" panose="020B0506050203000203" pitchFamily="34" charset="77"/>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accent1"/>
          </a:solidFill>
          <a:latin typeface="IBM Plex Sans Condensed" panose="020B0506050203000203" pitchFamily="34" charset="77"/>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200" kern="1200">
          <a:solidFill>
            <a:schemeClr val="accent2"/>
          </a:solidFill>
          <a:latin typeface="IBM Plex Sans Condensed" panose="020B0506050203000203" pitchFamily="34" charset="77"/>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2"/>
          </a:solidFill>
          <a:latin typeface="IBM Plex Sans Condensed" panose="020B050605020300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hyperlink" Target="https://pixabay.com/es/photos/iphone-tel%C3%A9fono-smartphone-m%C3%B3viles-2464968/" TargetMode="Externa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hyperlink" Target="https://pixabay.com/de/workshop-training-seminar-gruppe-1425446/" TargetMode="External"/><Relationship Id="rId3" Type="http://schemas.openxmlformats.org/officeDocument/2006/relationships/image" Target="../media/image6.jpg"/><Relationship Id="rId7"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8.jpg"/><Relationship Id="rId10" Type="http://schemas.openxmlformats.org/officeDocument/2006/relationships/image" Target="../media/image11.png"/><Relationship Id="rId4" Type="http://schemas.openxmlformats.org/officeDocument/2006/relationships/image" Target="../media/image7.jp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3.jpg"/><Relationship Id="rId7"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g"/><Relationship Id="rId10" Type="http://schemas.openxmlformats.org/officeDocument/2006/relationships/image" Target="../media/image19.jpg"/><Relationship Id="rId4" Type="http://schemas.openxmlformats.org/officeDocument/2006/relationships/image" Target="../media/image5.png"/><Relationship Id="rId9" Type="http://schemas.openxmlformats.org/officeDocument/2006/relationships/image" Target="../media/image18.jp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5.png"/><Relationship Id="rId4" Type="http://schemas.openxmlformats.org/officeDocument/2006/relationships/hyperlink" Target="https://pixabay.com/es/photos/iphone-tel%C3%A9fono-smartphone-m%C3%B3viles-2464968/"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2">
            <a:extLst>
              <a:ext uri="{FF2B5EF4-FFF2-40B4-BE49-F238E27FC236}">
                <a16:creationId xmlns:a16="http://schemas.microsoft.com/office/drawing/2014/main" id="{6F4A6EF6-5750-9B49-B9EF-3186900AD09C}"/>
              </a:ext>
            </a:extLst>
          </p:cNvPr>
          <p:cNvSpPr>
            <a:spLocks noGrp="1" noChangeArrowheads="1"/>
          </p:cNvSpPr>
          <p:nvPr>
            <p:ph type="subTitle" idx="1"/>
          </p:nvPr>
        </p:nvSpPr>
        <p:spPr>
          <a:xfrm>
            <a:off x="1738964" y="3104062"/>
            <a:ext cx="10453036" cy="1313728"/>
          </a:xfrm>
        </p:spPr>
        <p:txBody>
          <a:bodyPr/>
          <a:lstStyle/>
          <a:p>
            <a:pPr algn="l" eaLnBrk="1" hangingPunct="1"/>
            <a:r>
              <a:rPr lang="en-US" altLang="en-US" sz="2800" b="1" dirty="0">
                <a:latin typeface="GothamBook" charset="0"/>
              </a:rPr>
              <a:t>Supporting students into early years success</a:t>
            </a:r>
          </a:p>
          <a:p>
            <a:pPr algn="l" eaLnBrk="1" hangingPunct="1"/>
            <a:endParaRPr lang="en-US" altLang="en-US" sz="4000" b="1" dirty="0">
              <a:latin typeface="IBM Plex Sans Condensed" panose="020B0506050203000203" pitchFamily="34" charset="0"/>
            </a:endParaRPr>
          </a:p>
        </p:txBody>
      </p:sp>
      <p:sp>
        <p:nvSpPr>
          <p:cNvPr id="5124" name="Text Placeholder 4">
            <a:extLst>
              <a:ext uri="{FF2B5EF4-FFF2-40B4-BE49-F238E27FC236}">
                <a16:creationId xmlns:a16="http://schemas.microsoft.com/office/drawing/2014/main" id="{77D00B91-2736-DC32-F41B-6ADC18A4F834}"/>
              </a:ext>
            </a:extLst>
          </p:cNvPr>
          <p:cNvSpPr>
            <a:spLocks noGrp="1" noChangeArrowheads="1"/>
          </p:cNvSpPr>
          <p:nvPr>
            <p:ph type="body" sz="quarter" idx="10"/>
          </p:nvPr>
        </p:nvSpPr>
        <p:spPr>
          <a:xfrm>
            <a:off x="1224196" y="6034659"/>
            <a:ext cx="3101975" cy="508000"/>
          </a:xfrm>
        </p:spPr>
        <p:txBody>
          <a:bodyPr/>
          <a:lstStyle/>
          <a:p>
            <a:pPr eaLnBrk="1" hangingPunct="1"/>
            <a:r>
              <a:rPr lang="en-US" altLang="en-US" dirty="0">
                <a:latin typeface="GothamBook" charset="0"/>
              </a:rPr>
              <a:t>December 2025</a:t>
            </a:r>
          </a:p>
        </p:txBody>
      </p:sp>
      <p:pic>
        <p:nvPicPr>
          <p:cNvPr id="5" name="Picture 6" descr="A blue square with white text and a blue arrow&#10;&#10;Description automatically generated">
            <a:extLst>
              <a:ext uri="{FF2B5EF4-FFF2-40B4-BE49-F238E27FC236}">
                <a16:creationId xmlns:a16="http://schemas.microsoft.com/office/drawing/2014/main" id="{46373570-D0CA-8EF9-BB1C-9A9E0B85A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2112" y="165936"/>
            <a:ext cx="1985736" cy="203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C40AB7A-75F5-CBF4-4B27-42C62A9AEBDF}"/>
              </a:ext>
            </a:extLst>
          </p:cNvPr>
          <p:cNvSpPr txBox="1"/>
          <p:nvPr/>
        </p:nvSpPr>
        <p:spPr>
          <a:xfrm>
            <a:off x="1224196" y="5319083"/>
            <a:ext cx="6041037" cy="523220"/>
          </a:xfrm>
          <a:prstGeom prst="rect">
            <a:avLst/>
          </a:prstGeom>
          <a:noFill/>
        </p:spPr>
        <p:txBody>
          <a:bodyPr wrap="square" rtlCol="0">
            <a:spAutoFit/>
          </a:bodyPr>
          <a:lstStyle/>
          <a:p>
            <a:r>
              <a:rPr lang="en-IE" sz="2800" b="1" dirty="0">
                <a:solidFill>
                  <a:schemeClr val="bg1"/>
                </a:solidFill>
                <a:latin typeface="Gotham book"/>
              </a:rPr>
              <a:t>Annmarie MacFeely, Careers Officer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02231839-C978-657D-1405-A8856B4FED53}"/>
              </a:ext>
            </a:extLst>
          </p:cNvPr>
          <p:cNvPicPr>
            <a:picLocks noGrp="1" noChangeAspect="1"/>
          </p:cNvPicPr>
          <p:nvPr>
            <p:ph type="pic" idx="1"/>
          </p:nvPr>
        </p:nvPicPr>
        <p:blipFill>
          <a:blip r:embed="rId3"/>
          <a:srcRect l="28847" r="28847"/>
          <a:stretch/>
        </p:blipFill>
        <p:spPr>
          <a:xfrm>
            <a:off x="711345" y="2130849"/>
            <a:ext cx="3386903" cy="3581178"/>
          </a:xfrm>
        </p:spPr>
      </p:pic>
      <p:sp>
        <p:nvSpPr>
          <p:cNvPr id="14340" name="Text Placeholder 3">
            <a:extLst>
              <a:ext uri="{FF2B5EF4-FFF2-40B4-BE49-F238E27FC236}">
                <a16:creationId xmlns:a16="http://schemas.microsoft.com/office/drawing/2014/main" id="{26D2E9FD-BE41-1C2B-C7A4-88095402DFD0}"/>
              </a:ext>
            </a:extLst>
          </p:cNvPr>
          <p:cNvSpPr>
            <a:spLocks noGrp="1" noChangeArrowheads="1"/>
          </p:cNvSpPr>
          <p:nvPr>
            <p:ph type="body" sz="half" idx="2"/>
          </p:nvPr>
        </p:nvSpPr>
        <p:spPr>
          <a:xfrm>
            <a:off x="4478844" y="1602833"/>
            <a:ext cx="8093753" cy="4637210"/>
          </a:xfrm>
        </p:spPr>
        <p:txBody>
          <a:bodyPr/>
          <a:lstStyle/>
          <a:p>
            <a:pPr eaLnBrk="1" hangingPunct="1"/>
            <a:endParaRPr lang="en-IE" altLang="en-US" b="1" dirty="0">
              <a:latin typeface="IBM Plex Sans Condensed" panose="020B0506050203000203" pitchFamily="34" charset="0"/>
            </a:endParaRPr>
          </a:p>
          <a:p>
            <a:pPr eaLnBrk="1" hangingPunct="1"/>
            <a:r>
              <a:rPr lang="en-IE" altLang="en-US" sz="2800" b="1" dirty="0">
                <a:latin typeface="GothamBook" charset="0"/>
              </a:rPr>
              <a:t>150 Employers</a:t>
            </a:r>
          </a:p>
          <a:p>
            <a:pPr eaLnBrk="1" hangingPunct="1"/>
            <a:r>
              <a:rPr lang="en-IE" altLang="en-US" sz="2800" b="1" dirty="0">
                <a:latin typeface="GothamBook" charset="0"/>
              </a:rPr>
              <a:t>100% Rated Satisfied/ Very Satisfied</a:t>
            </a:r>
          </a:p>
          <a:p>
            <a:pPr eaLnBrk="1" hangingPunct="1"/>
            <a:r>
              <a:rPr lang="en-IE" altLang="en-US" sz="2800" b="1" dirty="0">
                <a:latin typeface="GothamBook" charset="0"/>
              </a:rPr>
              <a:t>93% Very likely/ Likely to return</a:t>
            </a:r>
          </a:p>
          <a:p>
            <a:pPr eaLnBrk="1" hangingPunct="1"/>
            <a:r>
              <a:rPr lang="en-IE" altLang="en-US" sz="2800" b="1" dirty="0">
                <a:latin typeface="GothamBook" charset="0"/>
              </a:rPr>
              <a:t>94% Excellent/ Very good</a:t>
            </a:r>
            <a:r>
              <a:rPr lang="en-IE" altLang="en-US" sz="2000" b="1" dirty="0">
                <a:latin typeface="GothamBook" charset="0"/>
              </a:rPr>
              <a:t> </a:t>
            </a:r>
          </a:p>
          <a:p>
            <a:pPr eaLnBrk="1" hangingPunct="1"/>
            <a:r>
              <a:rPr lang="en-IE" altLang="en-US" sz="2800" b="1" dirty="0">
                <a:latin typeface="GothamBook" charset="0"/>
              </a:rPr>
              <a:t>Check out </a:t>
            </a:r>
            <a:r>
              <a:rPr lang="en-IE" altLang="en-US" sz="2800" b="1" dirty="0">
                <a:solidFill>
                  <a:srgbClr val="00A1E2"/>
                </a:solidFill>
                <a:latin typeface="GothamBook" charset="0"/>
              </a:rPr>
              <a:t>Career Fair Plus </a:t>
            </a:r>
            <a:r>
              <a:rPr lang="en-IE" altLang="en-US" sz="2800" b="1" dirty="0">
                <a:latin typeface="GothamBook" charset="0"/>
              </a:rPr>
              <a:t>App</a:t>
            </a:r>
          </a:p>
          <a:p>
            <a:pPr eaLnBrk="1" hangingPunct="1"/>
            <a:endParaRPr lang="en-IE" altLang="en-US" b="1" dirty="0">
              <a:latin typeface="IBM Plex Sans Condensed" panose="020B0506050203000203" pitchFamily="34" charset="0"/>
            </a:endParaRPr>
          </a:p>
        </p:txBody>
      </p:sp>
      <p:pic>
        <p:nvPicPr>
          <p:cNvPr id="10" name="Picture 9" descr="A cell phone with a screen on">
            <a:extLst>
              <a:ext uri="{FF2B5EF4-FFF2-40B4-BE49-F238E27FC236}">
                <a16:creationId xmlns:a16="http://schemas.microsoft.com/office/drawing/2014/main" id="{1A3EF73D-BC24-4FFE-E6C4-6DBD00E1AE77}"/>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3986894" y="4633689"/>
            <a:ext cx="4106860" cy="2324024"/>
          </a:xfrm>
          <a:prstGeom prst="rect">
            <a:avLst/>
          </a:prstGeom>
        </p:spPr>
      </p:pic>
      <p:pic>
        <p:nvPicPr>
          <p:cNvPr id="12" name="Picture 11">
            <a:extLst>
              <a:ext uri="{FF2B5EF4-FFF2-40B4-BE49-F238E27FC236}">
                <a16:creationId xmlns:a16="http://schemas.microsoft.com/office/drawing/2014/main" id="{A4034779-97CA-F5F9-83E9-0202F2FFBEF5}"/>
              </a:ext>
            </a:extLst>
          </p:cNvPr>
          <p:cNvPicPr>
            <a:picLocks noChangeAspect="1"/>
          </p:cNvPicPr>
          <p:nvPr/>
        </p:nvPicPr>
        <p:blipFill>
          <a:blip r:embed="rId6"/>
          <a:stretch>
            <a:fillRect/>
          </a:stretch>
        </p:blipFill>
        <p:spPr>
          <a:xfrm>
            <a:off x="7691139" y="4750035"/>
            <a:ext cx="2380224" cy="668133"/>
          </a:xfrm>
          <a:prstGeom prst="rect">
            <a:avLst/>
          </a:prstGeom>
        </p:spPr>
      </p:pic>
      <p:pic>
        <p:nvPicPr>
          <p:cNvPr id="1026" name="Picture 2" descr="Plan your next move... at the MTU Careers Fair!">
            <a:extLst>
              <a:ext uri="{FF2B5EF4-FFF2-40B4-BE49-F238E27FC236}">
                <a16:creationId xmlns:a16="http://schemas.microsoft.com/office/drawing/2014/main" id="{9FA4412B-3C9C-2B44-CDC9-3FED295246E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3959" y="428433"/>
            <a:ext cx="7358571" cy="13451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796FC-6C73-C5F4-8716-A5FF05C95734}"/>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A59AF9A6-BB2E-8F2A-6A2C-2DC32963934C}"/>
              </a:ext>
            </a:extLst>
          </p:cNvPr>
          <p:cNvPicPr>
            <a:picLocks noChangeAspect="1"/>
          </p:cNvPicPr>
          <p:nvPr/>
        </p:nvPicPr>
        <p:blipFill>
          <a:blip r:embed="rId3"/>
          <a:stretch>
            <a:fillRect/>
          </a:stretch>
        </p:blipFill>
        <p:spPr>
          <a:xfrm>
            <a:off x="4732068" y="1232807"/>
            <a:ext cx="5946670" cy="4852626"/>
          </a:xfrm>
          <a:prstGeom prst="rect">
            <a:avLst/>
          </a:prstGeom>
        </p:spPr>
      </p:pic>
      <p:pic>
        <p:nvPicPr>
          <p:cNvPr id="13" name="Picture Placeholder 12">
            <a:extLst>
              <a:ext uri="{FF2B5EF4-FFF2-40B4-BE49-F238E27FC236}">
                <a16:creationId xmlns:a16="http://schemas.microsoft.com/office/drawing/2014/main" id="{0E20056C-1619-26BA-9266-714ED63A078B}"/>
              </a:ext>
            </a:extLst>
          </p:cNvPr>
          <p:cNvPicPr>
            <a:picLocks noGrp="1" noChangeAspect="1"/>
          </p:cNvPicPr>
          <p:nvPr>
            <p:ph type="pic" idx="1"/>
          </p:nvPr>
        </p:nvPicPr>
        <p:blipFill>
          <a:blip r:embed="rId4"/>
          <a:srcRect l="4573" r="4573"/>
          <a:stretch/>
        </p:blipFill>
        <p:spPr bwMode="auto">
          <a:xfrm>
            <a:off x="705395" y="908912"/>
            <a:ext cx="3448532"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EA6F9EE4-E8BC-7297-245E-7ECD5090A94F}"/>
              </a:ext>
            </a:extLst>
          </p:cNvPr>
          <p:cNvPicPr>
            <a:picLocks noChangeAspect="1"/>
          </p:cNvPicPr>
          <p:nvPr/>
        </p:nvPicPr>
        <p:blipFill>
          <a:blip r:embed="rId5"/>
          <a:stretch>
            <a:fillRect/>
          </a:stretch>
        </p:blipFill>
        <p:spPr>
          <a:xfrm>
            <a:off x="724643" y="585017"/>
            <a:ext cx="3448531" cy="647790"/>
          </a:xfrm>
          <a:prstGeom prst="rect">
            <a:avLst/>
          </a:prstGeom>
        </p:spPr>
      </p:pic>
      <p:pic>
        <p:nvPicPr>
          <p:cNvPr id="16" name="Picture 15" descr="A blue and white logo&#10;&#10;Description automatically generated">
            <a:extLst>
              <a:ext uri="{FF2B5EF4-FFF2-40B4-BE49-F238E27FC236}">
                <a16:creationId xmlns:a16="http://schemas.microsoft.com/office/drawing/2014/main" id="{56795AD9-9D78-7375-8E66-635D68748F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4643" y="57563"/>
            <a:ext cx="1414526" cy="527454"/>
          </a:xfrm>
          <a:prstGeom prst="rect">
            <a:avLst/>
          </a:prstGeom>
        </p:spPr>
      </p:pic>
    </p:spTree>
    <p:extLst>
      <p:ext uri="{BB962C8B-B14F-4D97-AF65-F5344CB8AC3E}">
        <p14:creationId xmlns:p14="http://schemas.microsoft.com/office/powerpoint/2010/main" val="2949871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A4DCBC00-F683-2F4A-4473-C8412FB7F0ED}"/>
              </a:ext>
            </a:extLst>
          </p:cNvPr>
          <p:cNvPicPr>
            <a:picLocks noGrp="1" noChangeAspect="1"/>
          </p:cNvPicPr>
          <p:nvPr>
            <p:ph type="pic" idx="1"/>
          </p:nvPr>
        </p:nvPicPr>
        <p:blipFill>
          <a:blip r:embed="rId3"/>
          <a:srcRect l="8308" r="8308"/>
          <a:stretch/>
        </p:blipFill>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a:extLst>
              <a:ext uri="{FF2B5EF4-FFF2-40B4-BE49-F238E27FC236}">
                <a16:creationId xmlns:a16="http://schemas.microsoft.com/office/drawing/2014/main" id="{FD7A7DE1-D528-D0D8-0407-A0E934B1DCF0}"/>
              </a:ext>
            </a:extLst>
          </p:cNvPr>
          <p:cNvSpPr>
            <a:spLocks noGrp="1"/>
          </p:cNvSpPr>
          <p:nvPr>
            <p:ph type="title"/>
          </p:nvPr>
        </p:nvSpPr>
        <p:spPr>
          <a:xfrm>
            <a:off x="6726238" y="1140714"/>
            <a:ext cx="5046662" cy="1028700"/>
          </a:xfrm>
        </p:spPr>
        <p:txBody>
          <a:bodyPr/>
          <a:lstStyle/>
          <a:p>
            <a:r>
              <a:rPr lang="en-IE" b="1" dirty="0"/>
              <a:t>CAO 2025</a:t>
            </a:r>
          </a:p>
        </p:txBody>
      </p:sp>
      <p:sp>
        <p:nvSpPr>
          <p:cNvPr id="4" name="Text Placeholder 3">
            <a:extLst>
              <a:ext uri="{FF2B5EF4-FFF2-40B4-BE49-F238E27FC236}">
                <a16:creationId xmlns:a16="http://schemas.microsoft.com/office/drawing/2014/main" id="{517F0F0F-3A6A-9AA9-6E8F-30E90025ED93}"/>
              </a:ext>
            </a:extLst>
          </p:cNvPr>
          <p:cNvSpPr>
            <a:spLocks noGrp="1"/>
          </p:cNvSpPr>
          <p:nvPr>
            <p:ph type="body" sz="half" idx="2"/>
          </p:nvPr>
        </p:nvSpPr>
        <p:spPr/>
        <p:txBody>
          <a:bodyPr/>
          <a:lstStyle/>
          <a:p>
            <a:pPr marL="342900" indent="-342900">
              <a:buFont typeface="Arial" panose="020B0604020202020204" pitchFamily="34" charset="0"/>
              <a:buChar char="•"/>
            </a:pPr>
            <a:r>
              <a:rPr lang="en-IE" b="1" dirty="0"/>
              <a:t>51%</a:t>
            </a:r>
            <a:r>
              <a:rPr lang="en-IE" dirty="0"/>
              <a:t> Level 8 got first choice</a:t>
            </a:r>
          </a:p>
          <a:p>
            <a:pPr marL="342900" indent="-342900">
              <a:buFont typeface="Arial" panose="020B0604020202020204" pitchFamily="34" charset="0"/>
              <a:buChar char="•"/>
            </a:pPr>
            <a:r>
              <a:rPr lang="en-IE" b="1" dirty="0"/>
              <a:t>90%</a:t>
            </a:r>
            <a:r>
              <a:rPr lang="en-IE" dirty="0"/>
              <a:t> Level 6/7 offered top choice</a:t>
            </a:r>
          </a:p>
          <a:p>
            <a:pPr marL="342900" indent="-342900">
              <a:buFont typeface="Arial" panose="020B0604020202020204" pitchFamily="34" charset="0"/>
              <a:buChar char="•"/>
            </a:pPr>
            <a:r>
              <a:rPr lang="en-IE" b="1" dirty="0"/>
              <a:t>80%</a:t>
            </a:r>
            <a:r>
              <a:rPr lang="en-IE" dirty="0"/>
              <a:t> received 1 of top 3 choices</a:t>
            </a:r>
          </a:p>
          <a:p>
            <a:pPr marL="342900" indent="-342900">
              <a:buFont typeface="Arial" panose="020B0604020202020204" pitchFamily="34" charset="0"/>
              <a:buChar char="•"/>
            </a:pPr>
            <a:r>
              <a:rPr lang="en-IE" b="1" dirty="0"/>
              <a:t>50%</a:t>
            </a:r>
            <a:r>
              <a:rPr lang="en-IE" dirty="0"/>
              <a:t> courses , points increased</a:t>
            </a:r>
          </a:p>
          <a:p>
            <a:pPr marL="342900" indent="-342900">
              <a:buFont typeface="Arial" panose="020B0604020202020204" pitchFamily="34" charset="0"/>
              <a:buChar char="•"/>
            </a:pPr>
            <a:r>
              <a:rPr lang="en-IE" b="1" dirty="0"/>
              <a:t>42%</a:t>
            </a:r>
            <a:r>
              <a:rPr lang="en-IE" dirty="0"/>
              <a:t> points reduced</a:t>
            </a:r>
          </a:p>
          <a:p>
            <a:r>
              <a:rPr lang="en-IE" sz="1100" dirty="0"/>
              <a:t>RTE Aug 27</a:t>
            </a:r>
          </a:p>
        </p:txBody>
      </p:sp>
      <p:sp>
        <p:nvSpPr>
          <p:cNvPr id="2" name="TextBox 1">
            <a:extLst>
              <a:ext uri="{FF2B5EF4-FFF2-40B4-BE49-F238E27FC236}">
                <a16:creationId xmlns:a16="http://schemas.microsoft.com/office/drawing/2014/main" id="{7BDD42A3-EDE5-8D90-C22B-1AA5651F5CA8}"/>
              </a:ext>
            </a:extLst>
          </p:cNvPr>
          <p:cNvSpPr txBox="1"/>
          <p:nvPr/>
        </p:nvSpPr>
        <p:spPr>
          <a:xfrm>
            <a:off x="7030972" y="2146501"/>
            <a:ext cx="4281052" cy="523220"/>
          </a:xfrm>
          <a:prstGeom prst="rect">
            <a:avLst/>
          </a:prstGeom>
          <a:noFill/>
        </p:spPr>
        <p:txBody>
          <a:bodyPr wrap="square" rtlCol="0">
            <a:spAutoFit/>
          </a:bodyPr>
          <a:lstStyle/>
          <a:p>
            <a:r>
              <a:rPr lang="en-IE" sz="2800" b="1" dirty="0">
                <a:solidFill>
                  <a:schemeClr val="accent6">
                    <a:lumMod val="50000"/>
                  </a:schemeClr>
                </a:solidFill>
              </a:rPr>
              <a:t>49% did not get top choice</a:t>
            </a:r>
          </a:p>
        </p:txBody>
      </p:sp>
      <p:sp>
        <p:nvSpPr>
          <p:cNvPr id="5" name="TextBox 4">
            <a:extLst>
              <a:ext uri="{FF2B5EF4-FFF2-40B4-BE49-F238E27FC236}">
                <a16:creationId xmlns:a16="http://schemas.microsoft.com/office/drawing/2014/main" id="{F4D18EAD-1B59-FDA5-E815-CB8E93D2D5FD}"/>
              </a:ext>
            </a:extLst>
          </p:cNvPr>
          <p:cNvSpPr txBox="1"/>
          <p:nvPr/>
        </p:nvSpPr>
        <p:spPr>
          <a:xfrm>
            <a:off x="7187114" y="5101973"/>
            <a:ext cx="4124910" cy="523220"/>
          </a:xfrm>
          <a:prstGeom prst="rect">
            <a:avLst/>
          </a:prstGeom>
          <a:noFill/>
        </p:spPr>
        <p:txBody>
          <a:bodyPr wrap="square" rtlCol="0">
            <a:spAutoFit/>
          </a:bodyPr>
          <a:lstStyle/>
          <a:p>
            <a:r>
              <a:rPr lang="en-IE" sz="2800" b="1" dirty="0">
                <a:solidFill>
                  <a:schemeClr val="accent6">
                    <a:lumMod val="50000"/>
                  </a:schemeClr>
                </a:solidFill>
              </a:rPr>
              <a:t>20% Choice no.4 or below</a:t>
            </a:r>
          </a:p>
        </p:txBody>
      </p:sp>
    </p:spTree>
    <p:extLst>
      <p:ext uri="{BB962C8B-B14F-4D97-AF65-F5344CB8AC3E}">
        <p14:creationId xmlns:p14="http://schemas.microsoft.com/office/powerpoint/2010/main" val="26146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151C3A0F-D997-D7A9-AE03-5F8853D60672}"/>
              </a:ext>
            </a:extLst>
          </p:cNvPr>
          <p:cNvSpPr>
            <a:spLocks noGrp="1" noChangeArrowheads="1"/>
          </p:cNvSpPr>
          <p:nvPr>
            <p:ph type="title"/>
          </p:nvPr>
        </p:nvSpPr>
        <p:spPr>
          <a:xfrm>
            <a:off x="6096000" y="1547901"/>
            <a:ext cx="5459413" cy="1028700"/>
          </a:xfrm>
        </p:spPr>
        <p:txBody>
          <a:bodyPr/>
          <a:lstStyle/>
          <a:p>
            <a:pPr eaLnBrk="1" hangingPunct="1"/>
            <a:br>
              <a:rPr lang="en-US" altLang="en-US" sz="4000" b="1" dirty="0">
                <a:solidFill>
                  <a:srgbClr val="1EADE5"/>
                </a:solidFill>
                <a:latin typeface="IBM Plex Sans Condensed" panose="020B0506050203000203" pitchFamily="34" charset="0"/>
              </a:rPr>
            </a:br>
            <a:endParaRPr lang="en-US" altLang="en-US" b="1" dirty="0">
              <a:solidFill>
                <a:srgbClr val="1EADE5"/>
              </a:solidFill>
              <a:latin typeface="IBM Plex Sans Condensed" panose="020B0506050203000203" pitchFamily="34" charset="0"/>
            </a:endParaRPr>
          </a:p>
        </p:txBody>
      </p:sp>
      <p:sp>
        <p:nvSpPr>
          <p:cNvPr id="4" name="Text Placeholder 3">
            <a:extLst>
              <a:ext uri="{FF2B5EF4-FFF2-40B4-BE49-F238E27FC236}">
                <a16:creationId xmlns:a16="http://schemas.microsoft.com/office/drawing/2014/main" id="{E7ED48FA-B644-330B-15CC-E6374ADD34F0}"/>
              </a:ext>
            </a:extLst>
          </p:cNvPr>
          <p:cNvSpPr>
            <a:spLocks noGrp="1"/>
          </p:cNvSpPr>
          <p:nvPr>
            <p:ph type="body" sz="half" idx="2"/>
          </p:nvPr>
        </p:nvSpPr>
        <p:spPr>
          <a:xfrm>
            <a:off x="5416248" y="1991028"/>
            <a:ext cx="6243665" cy="3371723"/>
          </a:xfrm>
        </p:spPr>
        <p:txBody>
          <a:bodyPr rtlCol="0">
            <a:normAutofit/>
          </a:bodyPr>
          <a:lstStyle/>
          <a:p>
            <a:pPr marL="971550" lvl="1" indent="-514350" eaLnBrk="1" fontAlgn="auto" hangingPunct="1">
              <a:spcAft>
                <a:spcPts val="0"/>
              </a:spcAft>
              <a:buFont typeface="+mj-lt"/>
              <a:buAutoNum type="arabicPeriod"/>
              <a:defRPr/>
            </a:pPr>
            <a:r>
              <a:rPr lang="en-US" sz="3200" dirty="0">
                <a:solidFill>
                  <a:schemeClr val="tx1"/>
                </a:solidFill>
                <a:latin typeface="GothamBook" charset="0"/>
              </a:rPr>
              <a:t>Points</a:t>
            </a:r>
          </a:p>
          <a:p>
            <a:pPr marL="971550" lvl="1" indent="-514350" eaLnBrk="1" fontAlgn="auto" hangingPunct="1">
              <a:spcAft>
                <a:spcPts val="0"/>
              </a:spcAft>
              <a:buFont typeface="+mj-lt"/>
              <a:buAutoNum type="arabicPeriod"/>
              <a:defRPr/>
            </a:pPr>
            <a:r>
              <a:rPr lang="en-US" sz="3200" dirty="0">
                <a:solidFill>
                  <a:schemeClr val="tx1"/>
                </a:solidFill>
                <a:latin typeface="GothamBook" charset="0"/>
              </a:rPr>
              <a:t>Minimum Requirements</a:t>
            </a:r>
          </a:p>
          <a:p>
            <a:pPr marL="971550" lvl="1" indent="-514350" eaLnBrk="1" fontAlgn="auto" hangingPunct="1">
              <a:spcAft>
                <a:spcPts val="0"/>
              </a:spcAft>
              <a:buFont typeface="+mj-lt"/>
              <a:buAutoNum type="arabicPeriod"/>
              <a:defRPr/>
            </a:pPr>
            <a:r>
              <a:rPr lang="en-US" sz="3200" dirty="0">
                <a:solidFill>
                  <a:schemeClr val="tx1"/>
                </a:solidFill>
                <a:latin typeface="GothamBook" charset="0"/>
              </a:rPr>
              <a:t>Place Available</a:t>
            </a:r>
          </a:p>
        </p:txBody>
      </p:sp>
      <p:sp>
        <p:nvSpPr>
          <p:cNvPr id="3" name="TextBox 2">
            <a:extLst>
              <a:ext uri="{FF2B5EF4-FFF2-40B4-BE49-F238E27FC236}">
                <a16:creationId xmlns:a16="http://schemas.microsoft.com/office/drawing/2014/main" id="{DBC5C34E-81E8-6F8E-F335-95DF18DE3860}"/>
              </a:ext>
            </a:extLst>
          </p:cNvPr>
          <p:cNvSpPr txBox="1"/>
          <p:nvPr/>
        </p:nvSpPr>
        <p:spPr>
          <a:xfrm>
            <a:off x="1768027" y="662517"/>
            <a:ext cx="8380315" cy="707886"/>
          </a:xfrm>
          <a:prstGeom prst="rect">
            <a:avLst/>
          </a:prstGeom>
          <a:noFill/>
        </p:spPr>
        <p:txBody>
          <a:bodyPr wrap="square">
            <a:spAutoFit/>
          </a:bodyPr>
          <a:lstStyle/>
          <a:p>
            <a:pPr eaLnBrk="1" fontAlgn="auto" hangingPunct="1">
              <a:spcAft>
                <a:spcPts val="0"/>
              </a:spcAft>
              <a:defRPr/>
            </a:pPr>
            <a:r>
              <a:rPr lang="en-US" sz="4000" b="1" dirty="0">
                <a:solidFill>
                  <a:srgbClr val="0070C0"/>
                </a:solidFill>
                <a:latin typeface="GothamBook" charset="0"/>
              </a:rPr>
              <a:t> TRANSFER GUIDANCE </a:t>
            </a:r>
          </a:p>
        </p:txBody>
      </p:sp>
      <p:sp>
        <p:nvSpPr>
          <p:cNvPr id="5" name="TextBox 4">
            <a:extLst>
              <a:ext uri="{FF2B5EF4-FFF2-40B4-BE49-F238E27FC236}">
                <a16:creationId xmlns:a16="http://schemas.microsoft.com/office/drawing/2014/main" id="{59F7131A-D1DE-7859-B276-B206A747F438}"/>
              </a:ext>
            </a:extLst>
          </p:cNvPr>
          <p:cNvSpPr txBox="1"/>
          <p:nvPr/>
        </p:nvSpPr>
        <p:spPr>
          <a:xfrm>
            <a:off x="4900591" y="3893714"/>
            <a:ext cx="7459727" cy="1569660"/>
          </a:xfrm>
          <a:prstGeom prst="rect">
            <a:avLst/>
          </a:prstGeom>
          <a:noFill/>
        </p:spPr>
        <p:txBody>
          <a:bodyPr wrap="square">
            <a:spAutoFit/>
          </a:bodyPr>
          <a:lstStyle/>
          <a:p>
            <a:pPr marL="571500" lvl="1" eaLnBrk="1" fontAlgn="auto" hangingPunct="1">
              <a:spcAft>
                <a:spcPts val="0"/>
              </a:spcAft>
              <a:defRPr/>
            </a:pPr>
            <a:r>
              <a:rPr lang="en-US" sz="3600" dirty="0">
                <a:latin typeface="GothamBook" charset="0"/>
              </a:rPr>
              <a:t>		 Goodwill</a:t>
            </a:r>
          </a:p>
          <a:p>
            <a:pPr marL="571500" lvl="1" eaLnBrk="1" fontAlgn="auto" hangingPunct="1">
              <a:spcAft>
                <a:spcPts val="0"/>
              </a:spcAft>
              <a:defRPr/>
            </a:pPr>
            <a:r>
              <a:rPr lang="en-US" sz="3600" b="1" dirty="0">
                <a:solidFill>
                  <a:schemeClr val="tx1"/>
                </a:solidFill>
                <a:latin typeface="GothamBook" charset="0"/>
              </a:rPr>
              <a:t>***NO GUARANTEE</a:t>
            </a:r>
            <a:r>
              <a:rPr lang="en-US" sz="3600" b="1" dirty="0">
                <a:latin typeface="GothamBook" charset="0"/>
              </a:rPr>
              <a:t>S***</a:t>
            </a:r>
          </a:p>
          <a:p>
            <a:pPr marL="571500" lvl="1" eaLnBrk="1" fontAlgn="auto" hangingPunct="1">
              <a:spcAft>
                <a:spcPts val="0"/>
              </a:spcAft>
              <a:defRPr/>
            </a:pPr>
            <a:r>
              <a:rPr lang="en-US" sz="2400" dirty="0">
                <a:latin typeface="GothamBook" charset="0"/>
              </a:rPr>
              <a:t>      Very limited number of </a:t>
            </a:r>
            <a:r>
              <a:rPr lang="en-US" sz="2400" dirty="0">
                <a:solidFill>
                  <a:schemeClr val="tx1"/>
                </a:solidFill>
                <a:latin typeface="GothamBook" charset="0"/>
              </a:rPr>
              <a:t>transfers</a:t>
            </a:r>
          </a:p>
        </p:txBody>
      </p:sp>
      <p:pic>
        <p:nvPicPr>
          <p:cNvPr id="2" name="Picture 1" descr="A blue and white logo&#10;&#10;Description automatically generated">
            <a:extLst>
              <a:ext uri="{FF2B5EF4-FFF2-40B4-BE49-F238E27FC236}">
                <a16:creationId xmlns:a16="http://schemas.microsoft.com/office/drawing/2014/main" id="{F1D3238C-97DD-61EC-50F6-1A57C97161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241" y="367395"/>
            <a:ext cx="1759300" cy="1026690"/>
          </a:xfrm>
          <a:prstGeom prst="rect">
            <a:avLst/>
          </a:prstGeom>
        </p:spPr>
      </p:pic>
      <p:pic>
        <p:nvPicPr>
          <p:cNvPr id="9" name="Picture 8">
            <a:extLst>
              <a:ext uri="{FF2B5EF4-FFF2-40B4-BE49-F238E27FC236}">
                <a16:creationId xmlns:a16="http://schemas.microsoft.com/office/drawing/2014/main" id="{11AADCAC-48E8-4DDA-A977-74BC660D0379}"/>
              </a:ext>
            </a:extLst>
          </p:cNvPr>
          <p:cNvPicPr>
            <a:picLocks noChangeAspect="1"/>
          </p:cNvPicPr>
          <p:nvPr/>
        </p:nvPicPr>
        <p:blipFill>
          <a:blip r:embed="rId4"/>
          <a:stretch>
            <a:fillRect/>
          </a:stretch>
        </p:blipFill>
        <p:spPr>
          <a:xfrm>
            <a:off x="532087" y="2028959"/>
            <a:ext cx="4312357" cy="37295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D57D8E7-D00B-B13C-6A07-840C28D5B24A}"/>
              </a:ext>
            </a:extLst>
          </p:cNvPr>
          <p:cNvSpPr>
            <a:spLocks noGrp="1"/>
          </p:cNvSpPr>
          <p:nvPr>
            <p:ph type="pic" idx="1"/>
          </p:nvPr>
        </p:nvSpPr>
        <p:spPr/>
        <p:txBody>
          <a:bodyPr/>
          <a:lstStyle/>
          <a:p>
            <a:endParaRPr lang="en-IE"/>
          </a:p>
        </p:txBody>
      </p:sp>
      <p:sp>
        <p:nvSpPr>
          <p:cNvPr id="4" name="Title 3">
            <a:extLst>
              <a:ext uri="{FF2B5EF4-FFF2-40B4-BE49-F238E27FC236}">
                <a16:creationId xmlns:a16="http://schemas.microsoft.com/office/drawing/2014/main" id="{7C7AF637-8480-9E6C-D503-FBE643D969EE}"/>
              </a:ext>
            </a:extLst>
          </p:cNvPr>
          <p:cNvSpPr>
            <a:spLocks noGrp="1"/>
          </p:cNvSpPr>
          <p:nvPr>
            <p:ph type="title"/>
          </p:nvPr>
        </p:nvSpPr>
        <p:spPr>
          <a:xfrm>
            <a:off x="237148" y="446150"/>
            <a:ext cx="6074750" cy="1028700"/>
          </a:xfrm>
        </p:spPr>
        <p:txBody>
          <a:bodyPr/>
          <a:lstStyle/>
          <a:p>
            <a:r>
              <a:rPr lang="en-IE" sz="4000" b="1" dirty="0">
                <a:solidFill>
                  <a:srgbClr val="00B0F0"/>
                </a:solidFill>
                <a:latin typeface="GothamBook" charset="0"/>
              </a:rPr>
              <a:t>What students say?</a:t>
            </a:r>
            <a:br>
              <a:rPr lang="en-IE" sz="4000" b="1" dirty="0">
                <a:solidFill>
                  <a:srgbClr val="00B0F0"/>
                </a:solidFill>
                <a:latin typeface="GothamBook" charset="0"/>
              </a:rPr>
            </a:br>
            <a:endParaRPr lang="en-IE" sz="4000" dirty="0">
              <a:highlight>
                <a:srgbClr val="FFFF00"/>
              </a:highlight>
              <a:latin typeface="GothamBook" charset="0"/>
            </a:endParaRPr>
          </a:p>
        </p:txBody>
      </p:sp>
      <p:sp>
        <p:nvSpPr>
          <p:cNvPr id="6" name="Title 4">
            <a:extLst>
              <a:ext uri="{FF2B5EF4-FFF2-40B4-BE49-F238E27FC236}">
                <a16:creationId xmlns:a16="http://schemas.microsoft.com/office/drawing/2014/main" id="{62F61DB7-0C5C-7AEB-A600-C5206E390052}"/>
              </a:ext>
            </a:extLst>
          </p:cNvPr>
          <p:cNvSpPr>
            <a:spLocks noGrp="1" noChangeArrowheads="1"/>
          </p:cNvSpPr>
          <p:nvPr>
            <p:ph type="body" sz="half" idx="2"/>
          </p:nvPr>
        </p:nvSpPr>
        <p:spPr>
          <a:xfrm>
            <a:off x="6096000" y="1392884"/>
            <a:ext cx="5858851" cy="5081841"/>
          </a:xfrm>
        </p:spPr>
        <p:txBody>
          <a:bodyPr/>
          <a:lstStyle/>
          <a:p>
            <a:pPr eaLnBrk="1" hangingPunct="1">
              <a:defRPr/>
            </a:pPr>
            <a:endParaRPr lang="en-IE" altLang="en-US" dirty="0">
              <a:solidFill>
                <a:schemeClr val="tx1"/>
              </a:solidFill>
              <a:latin typeface="GothaN BOOK"/>
            </a:endParaRPr>
          </a:p>
          <a:p>
            <a:pPr marL="514350" indent="-514350" eaLnBrk="1" hangingPunct="1">
              <a:buFont typeface="Arial" panose="020B0604020202020204" pitchFamily="34" charset="0"/>
              <a:buChar char="•"/>
              <a:defRPr/>
            </a:pPr>
            <a:r>
              <a:rPr lang="en-IE" altLang="en-US" sz="2800" dirty="0">
                <a:solidFill>
                  <a:schemeClr val="tx1"/>
                </a:solidFill>
                <a:latin typeface="GothaN BOOK"/>
              </a:rPr>
              <a:t>Didn’t research the course</a:t>
            </a:r>
          </a:p>
          <a:p>
            <a:pPr marL="514350" indent="-514350" eaLnBrk="1" hangingPunct="1">
              <a:buFont typeface="Arial" panose="020B0604020202020204" pitchFamily="34" charset="0"/>
              <a:buChar char="•"/>
              <a:defRPr/>
            </a:pPr>
            <a:r>
              <a:rPr lang="en-IE" altLang="en-US" sz="2800" dirty="0">
                <a:solidFill>
                  <a:schemeClr val="tx1"/>
                </a:solidFill>
                <a:latin typeface="GothaN BOOK"/>
              </a:rPr>
              <a:t> ***MODULES***</a:t>
            </a:r>
          </a:p>
          <a:p>
            <a:pPr marL="514350" indent="-514350" eaLnBrk="1" hangingPunct="1">
              <a:buFont typeface="Arial" panose="020B0604020202020204" pitchFamily="34" charset="0"/>
              <a:buChar char="•"/>
              <a:defRPr/>
            </a:pPr>
            <a:r>
              <a:rPr lang="en-IE" altLang="en-US" sz="2800" dirty="0">
                <a:solidFill>
                  <a:schemeClr val="tx1"/>
                </a:solidFill>
                <a:latin typeface="GothaN BOOK"/>
              </a:rPr>
              <a:t>Rushed my CAO – I regret this</a:t>
            </a:r>
          </a:p>
          <a:p>
            <a:pPr marL="514350" indent="-514350" eaLnBrk="1" hangingPunct="1">
              <a:buFont typeface="Arial" panose="020B0604020202020204" pitchFamily="34" charset="0"/>
              <a:buChar char="•"/>
              <a:defRPr/>
            </a:pPr>
            <a:r>
              <a:rPr lang="en-IE" altLang="en-US" sz="2800" dirty="0">
                <a:solidFill>
                  <a:schemeClr val="tx1"/>
                </a:solidFill>
                <a:latin typeface="GothaN BOOK"/>
              </a:rPr>
              <a:t>Wrong course code on CAO</a:t>
            </a:r>
          </a:p>
          <a:p>
            <a:pPr marL="514350" indent="-514350" eaLnBrk="1" hangingPunct="1">
              <a:buFont typeface="Arial" panose="020B0604020202020204" pitchFamily="34" charset="0"/>
              <a:buChar char="•"/>
              <a:defRPr/>
            </a:pPr>
            <a:r>
              <a:rPr lang="en-IE" altLang="en-US" sz="2800" dirty="0">
                <a:solidFill>
                  <a:schemeClr val="tx1"/>
                </a:solidFill>
                <a:latin typeface="GothaN BOOK"/>
              </a:rPr>
              <a:t>Don’t know why I put it down????</a:t>
            </a:r>
          </a:p>
          <a:p>
            <a:pPr marL="514350" indent="-514350" eaLnBrk="1" hangingPunct="1">
              <a:buFont typeface="Arial" panose="020B0604020202020204" pitchFamily="34" charset="0"/>
              <a:buChar char="•"/>
              <a:defRPr/>
            </a:pPr>
            <a:r>
              <a:rPr lang="en-IE" altLang="en-US" sz="2800" dirty="0">
                <a:solidFill>
                  <a:schemeClr val="tx1"/>
                </a:solidFill>
                <a:latin typeface="GothaN BOOK"/>
              </a:rPr>
              <a:t>HEAR / DARE</a:t>
            </a:r>
          </a:p>
          <a:p>
            <a:pPr marL="514350" indent="-514350" eaLnBrk="1" hangingPunct="1">
              <a:buFont typeface="Arial" panose="020B0604020202020204" pitchFamily="34" charset="0"/>
              <a:buChar char="•"/>
              <a:defRPr/>
            </a:pPr>
            <a:r>
              <a:rPr lang="en-IE" altLang="en-US" sz="2800" dirty="0">
                <a:solidFill>
                  <a:schemeClr val="tx1"/>
                </a:solidFill>
                <a:latin typeface="GothaN BOOK"/>
              </a:rPr>
              <a:t>Transition to 3</a:t>
            </a:r>
            <a:r>
              <a:rPr lang="en-IE" altLang="en-US" sz="2800" baseline="30000" dirty="0">
                <a:solidFill>
                  <a:schemeClr val="tx1"/>
                </a:solidFill>
                <a:latin typeface="GothaN BOOK"/>
              </a:rPr>
              <a:t>rd</a:t>
            </a:r>
            <a:r>
              <a:rPr lang="en-IE" altLang="en-US" sz="2800" dirty="0">
                <a:solidFill>
                  <a:schemeClr val="tx1"/>
                </a:solidFill>
                <a:latin typeface="GothaN BOOK"/>
              </a:rPr>
              <a:t> level</a:t>
            </a:r>
          </a:p>
          <a:p>
            <a:pPr marL="457200" indent="-457200" eaLnBrk="1" hangingPunct="1">
              <a:buFont typeface="Arial" panose="020B0604020202020204" pitchFamily="34" charset="0"/>
              <a:buChar char="•"/>
              <a:defRPr/>
            </a:pPr>
            <a:endParaRPr lang="en-IE" altLang="en-US" sz="2800" dirty="0">
              <a:solidFill>
                <a:schemeClr val="tx1"/>
              </a:solidFill>
            </a:endParaRPr>
          </a:p>
          <a:p>
            <a:pPr marL="457200" indent="-457200" eaLnBrk="1" hangingPunct="1">
              <a:buFont typeface="Arial" panose="020B0604020202020204" pitchFamily="34" charset="0"/>
              <a:buChar char="•"/>
              <a:defRPr/>
            </a:pPr>
            <a:endParaRPr lang="en-IE" altLang="en-US" sz="2800" dirty="0">
              <a:solidFill>
                <a:schemeClr val="tx1"/>
              </a:solidFill>
            </a:endParaRPr>
          </a:p>
        </p:txBody>
      </p:sp>
      <p:pic>
        <p:nvPicPr>
          <p:cNvPr id="9219" name="Picture 3">
            <a:extLst>
              <a:ext uri="{FF2B5EF4-FFF2-40B4-BE49-F238E27FC236}">
                <a16:creationId xmlns:a16="http://schemas.microsoft.com/office/drawing/2014/main" id="{D0665AD1-7DFC-8171-B494-3F8F6BDE9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462" y="1334572"/>
            <a:ext cx="5297275" cy="440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4">
            <a:extLst>
              <a:ext uri="{FF2B5EF4-FFF2-40B4-BE49-F238E27FC236}">
                <a16:creationId xmlns:a16="http://schemas.microsoft.com/office/drawing/2014/main" id="{F486E01B-028E-854A-E042-21294E7F838E}"/>
              </a:ext>
            </a:extLst>
          </p:cNvPr>
          <p:cNvSpPr>
            <a:spLocks noGrp="1" noChangeArrowheads="1"/>
          </p:cNvSpPr>
          <p:nvPr>
            <p:ph type="title"/>
          </p:nvPr>
        </p:nvSpPr>
        <p:spPr>
          <a:xfrm>
            <a:off x="592280" y="304800"/>
            <a:ext cx="8637587" cy="1466850"/>
          </a:xfrm>
        </p:spPr>
        <p:txBody>
          <a:bodyPr/>
          <a:lstStyle/>
          <a:p>
            <a:pPr eaLnBrk="1" hangingPunct="1"/>
            <a:r>
              <a:rPr lang="en-IE" altLang="en-US" b="1" dirty="0">
                <a:latin typeface="GothamBook" charset="0"/>
              </a:rPr>
              <a:t>	  Sept 2025</a:t>
            </a:r>
          </a:p>
        </p:txBody>
      </p:sp>
      <p:sp>
        <p:nvSpPr>
          <p:cNvPr id="5123" name="Content Placeholder 5">
            <a:extLst>
              <a:ext uri="{FF2B5EF4-FFF2-40B4-BE49-F238E27FC236}">
                <a16:creationId xmlns:a16="http://schemas.microsoft.com/office/drawing/2014/main" id="{E72576F6-1E63-6601-4B53-B8A801ED701E}"/>
              </a:ext>
            </a:extLst>
          </p:cNvPr>
          <p:cNvSpPr>
            <a:spLocks noGrp="1" noChangeArrowheads="1"/>
          </p:cNvSpPr>
          <p:nvPr>
            <p:ph idx="1"/>
          </p:nvPr>
        </p:nvSpPr>
        <p:spPr>
          <a:xfrm>
            <a:off x="91261" y="1351441"/>
            <a:ext cx="9133609" cy="4895273"/>
          </a:xfrm>
        </p:spPr>
        <p:txBody>
          <a:bodyPr/>
          <a:lstStyle/>
          <a:p>
            <a:pPr marL="0" indent="0" eaLnBrk="1" hangingPunct="1">
              <a:buNone/>
              <a:defRPr/>
            </a:pPr>
            <a:endParaRPr lang="en-IE" altLang="en-US" sz="2400" b="1" dirty="0">
              <a:solidFill>
                <a:schemeClr val="tx1"/>
              </a:solidFill>
              <a:latin typeface="+mn-lt"/>
            </a:endParaRPr>
          </a:p>
          <a:p>
            <a:pPr marL="0" indent="0" eaLnBrk="1" hangingPunct="1">
              <a:buNone/>
              <a:defRPr/>
            </a:pPr>
            <a:endParaRPr lang="en-IE" altLang="en-US" sz="2800" dirty="0">
              <a:solidFill>
                <a:schemeClr val="tx1"/>
              </a:solidFill>
              <a:latin typeface="GothamBook" charset="0"/>
            </a:endParaRPr>
          </a:p>
          <a:p>
            <a:pPr eaLnBrk="1" hangingPunct="1">
              <a:defRPr/>
            </a:pPr>
            <a:r>
              <a:rPr lang="en-IE" altLang="en-US" sz="2800" dirty="0">
                <a:solidFill>
                  <a:schemeClr val="tx1"/>
                </a:solidFill>
                <a:latin typeface="GothamBook" charset="0"/>
              </a:rPr>
              <a:t>Want to stay at college, regardless</a:t>
            </a:r>
          </a:p>
          <a:p>
            <a:pPr eaLnBrk="1" hangingPunct="1">
              <a:defRPr/>
            </a:pPr>
            <a:r>
              <a:rPr lang="en-IE" altLang="en-US" sz="2800" dirty="0">
                <a:solidFill>
                  <a:schemeClr val="tx1"/>
                </a:solidFill>
                <a:latin typeface="GothamBook" charset="0"/>
              </a:rPr>
              <a:t>Unsuited to course</a:t>
            </a:r>
          </a:p>
          <a:p>
            <a:pPr eaLnBrk="1" hangingPunct="1">
              <a:defRPr/>
            </a:pPr>
            <a:r>
              <a:rPr lang="en-IE" altLang="en-US" sz="2800" dirty="0">
                <a:solidFill>
                  <a:schemeClr val="tx1"/>
                </a:solidFill>
                <a:latin typeface="GothamBook" charset="0"/>
              </a:rPr>
              <a:t>Refer to PLC course, progression route</a:t>
            </a:r>
          </a:p>
          <a:p>
            <a:pPr eaLnBrk="1" hangingPunct="1">
              <a:defRPr/>
            </a:pPr>
            <a:r>
              <a:rPr lang="en-IE" altLang="en-US" sz="2800" dirty="0">
                <a:solidFill>
                  <a:schemeClr val="tx1"/>
                </a:solidFill>
                <a:latin typeface="GothamBook" charset="0"/>
              </a:rPr>
              <a:t>Apprenticeship route</a:t>
            </a:r>
          </a:p>
          <a:p>
            <a:pPr eaLnBrk="1" hangingPunct="1">
              <a:defRPr/>
            </a:pPr>
            <a:r>
              <a:rPr lang="en-IE" altLang="en-US" sz="2800" dirty="0">
                <a:solidFill>
                  <a:schemeClr val="tx1"/>
                </a:solidFill>
                <a:latin typeface="GothamBook" charset="0"/>
              </a:rPr>
              <a:t>Take a year out – work / travel/ course</a:t>
            </a:r>
          </a:p>
          <a:p>
            <a:pPr eaLnBrk="1" hangingPunct="1">
              <a:defRPr/>
            </a:pPr>
            <a:r>
              <a:rPr lang="en-IE" altLang="en-US" sz="2800" dirty="0">
                <a:solidFill>
                  <a:schemeClr val="tx1"/>
                </a:solidFill>
                <a:latin typeface="GothamBook" charset="0"/>
              </a:rPr>
              <a:t> Shock / Disbelief / Anger….</a:t>
            </a:r>
          </a:p>
          <a:p>
            <a:pPr marL="0" indent="0" eaLnBrk="1" hangingPunct="1">
              <a:buNone/>
              <a:defRPr/>
            </a:pPr>
            <a:endParaRPr lang="en-IE" altLang="en-US" sz="2800" dirty="0">
              <a:solidFill>
                <a:schemeClr val="tx1"/>
              </a:solidFill>
              <a:latin typeface="GothamBook" charset="0"/>
            </a:endParaRPr>
          </a:p>
          <a:p>
            <a:pPr marL="0" indent="0" eaLnBrk="1" hangingPunct="1">
              <a:buNone/>
              <a:defRPr/>
            </a:pPr>
            <a:endParaRPr lang="en-IE" altLang="en-US" sz="2800" b="1" dirty="0">
              <a:solidFill>
                <a:schemeClr val="tx1"/>
              </a:solidFill>
              <a:latin typeface="Calibri "/>
            </a:endParaRPr>
          </a:p>
          <a:p>
            <a:pPr eaLnBrk="1" hangingPunct="1">
              <a:defRPr/>
            </a:pPr>
            <a:endParaRPr lang="en-IE" altLang="en-US" sz="2400" dirty="0">
              <a:solidFill>
                <a:schemeClr val="tx1"/>
              </a:solidFill>
              <a:latin typeface="+mn-lt"/>
            </a:endParaRPr>
          </a:p>
          <a:p>
            <a:pPr marL="0" indent="0" eaLnBrk="1" hangingPunct="1">
              <a:buFont typeface="Arial" panose="020B0604020202020204" pitchFamily="34" charset="0"/>
              <a:buNone/>
              <a:defRPr/>
            </a:pPr>
            <a:endParaRPr lang="en-IE" altLang="en-US" sz="2400" dirty="0">
              <a:solidFill>
                <a:schemeClr val="tx1"/>
              </a:solidFill>
              <a:latin typeface="+mn-lt"/>
            </a:endParaRPr>
          </a:p>
          <a:p>
            <a:pPr marL="0" indent="0" eaLnBrk="1" hangingPunct="1">
              <a:buFont typeface="Arial" panose="020B0604020202020204" pitchFamily="34" charset="0"/>
              <a:buNone/>
              <a:defRPr/>
            </a:pPr>
            <a:endParaRPr lang="en-IE" altLang="en-US" sz="2400" dirty="0">
              <a:latin typeface="+mn-lt"/>
            </a:endParaRPr>
          </a:p>
        </p:txBody>
      </p:sp>
      <p:pic>
        <p:nvPicPr>
          <p:cNvPr id="2" name="Picture 1" descr="A blue and white logo&#10;&#10;Description automatically generated">
            <a:extLst>
              <a:ext uri="{FF2B5EF4-FFF2-40B4-BE49-F238E27FC236}">
                <a16:creationId xmlns:a16="http://schemas.microsoft.com/office/drawing/2014/main" id="{6070D3A3-BEAE-B3AE-71BD-4DEE2F9DF3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714" y="593462"/>
            <a:ext cx="1461311" cy="889525"/>
          </a:xfrm>
          <a:prstGeom prst="rect">
            <a:avLst/>
          </a:prstGeom>
        </p:spPr>
      </p:pic>
      <p:pic>
        <p:nvPicPr>
          <p:cNvPr id="5" name="Picture 4">
            <a:extLst>
              <a:ext uri="{FF2B5EF4-FFF2-40B4-BE49-F238E27FC236}">
                <a16:creationId xmlns:a16="http://schemas.microsoft.com/office/drawing/2014/main" id="{B2E37E63-2B19-A281-66F2-2B21D45173CD}"/>
              </a:ext>
            </a:extLst>
          </p:cNvPr>
          <p:cNvPicPr>
            <a:picLocks noChangeAspect="1"/>
          </p:cNvPicPr>
          <p:nvPr/>
        </p:nvPicPr>
        <p:blipFill>
          <a:blip r:embed="rId4"/>
          <a:stretch>
            <a:fillRect/>
          </a:stretch>
        </p:blipFill>
        <p:spPr>
          <a:xfrm>
            <a:off x="7974767" y="1369265"/>
            <a:ext cx="3624953" cy="447689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FDC0E-C66B-F5AE-13B1-60C62CDB4D3F}"/>
              </a:ext>
            </a:extLst>
          </p:cNvPr>
          <p:cNvSpPr>
            <a:spLocks noGrp="1"/>
          </p:cNvSpPr>
          <p:nvPr>
            <p:ph type="title"/>
          </p:nvPr>
        </p:nvSpPr>
        <p:spPr/>
        <p:txBody>
          <a:bodyPr/>
          <a:lstStyle/>
          <a:p>
            <a:endParaRPr lang="en-IE"/>
          </a:p>
        </p:txBody>
      </p:sp>
      <p:sp>
        <p:nvSpPr>
          <p:cNvPr id="4" name="Text Placeholder 3">
            <a:extLst>
              <a:ext uri="{FF2B5EF4-FFF2-40B4-BE49-F238E27FC236}">
                <a16:creationId xmlns:a16="http://schemas.microsoft.com/office/drawing/2014/main" id="{5140C0FC-46A8-CCE1-78D3-4250ADF6E4BC}"/>
              </a:ext>
            </a:extLst>
          </p:cNvPr>
          <p:cNvSpPr>
            <a:spLocks noGrp="1"/>
          </p:cNvSpPr>
          <p:nvPr>
            <p:ph type="body" sz="quarter" idx="13"/>
          </p:nvPr>
        </p:nvSpPr>
        <p:spPr>
          <a:xfrm>
            <a:off x="0" y="499220"/>
            <a:ext cx="11034712" cy="560732"/>
          </a:xfrm>
        </p:spPr>
        <p:txBody>
          <a:bodyPr/>
          <a:lstStyle/>
          <a:p>
            <a:endParaRPr lang="en-IE"/>
          </a:p>
        </p:txBody>
      </p:sp>
      <p:pic>
        <p:nvPicPr>
          <p:cNvPr id="7" name="Picture 6">
            <a:extLst>
              <a:ext uri="{FF2B5EF4-FFF2-40B4-BE49-F238E27FC236}">
                <a16:creationId xmlns:a16="http://schemas.microsoft.com/office/drawing/2014/main" id="{1B343000-76EF-7887-0382-8B42E3BB4BE1}"/>
              </a:ext>
            </a:extLst>
          </p:cNvPr>
          <p:cNvPicPr>
            <a:picLocks noChangeAspect="1"/>
          </p:cNvPicPr>
          <p:nvPr/>
        </p:nvPicPr>
        <p:blipFill>
          <a:blip r:embed="rId3"/>
          <a:stretch>
            <a:fillRect/>
          </a:stretch>
        </p:blipFill>
        <p:spPr>
          <a:xfrm>
            <a:off x="595118" y="-19341"/>
            <a:ext cx="6205904" cy="6858000"/>
          </a:xfrm>
          <a:prstGeom prst="rect">
            <a:avLst/>
          </a:prstGeom>
        </p:spPr>
      </p:pic>
      <p:pic>
        <p:nvPicPr>
          <p:cNvPr id="8" name="Picture 7">
            <a:extLst>
              <a:ext uri="{FF2B5EF4-FFF2-40B4-BE49-F238E27FC236}">
                <a16:creationId xmlns:a16="http://schemas.microsoft.com/office/drawing/2014/main" id="{F5579E9F-D681-669A-7C53-A20591624A2D}"/>
              </a:ext>
            </a:extLst>
          </p:cNvPr>
          <p:cNvPicPr>
            <a:picLocks noChangeAspect="1"/>
          </p:cNvPicPr>
          <p:nvPr/>
        </p:nvPicPr>
        <p:blipFill>
          <a:blip r:embed="rId4"/>
          <a:stretch>
            <a:fillRect/>
          </a:stretch>
        </p:blipFill>
        <p:spPr>
          <a:xfrm>
            <a:off x="484037" y="0"/>
            <a:ext cx="7163775" cy="6788670"/>
          </a:xfrm>
          <a:prstGeom prst="rect">
            <a:avLst/>
          </a:prstGeom>
        </p:spPr>
      </p:pic>
      <p:pic>
        <p:nvPicPr>
          <p:cNvPr id="16" name="Picture 15">
            <a:extLst>
              <a:ext uri="{FF2B5EF4-FFF2-40B4-BE49-F238E27FC236}">
                <a16:creationId xmlns:a16="http://schemas.microsoft.com/office/drawing/2014/main" id="{0B584C7A-4E04-C664-7251-40C8D120F9F6}"/>
              </a:ext>
            </a:extLst>
          </p:cNvPr>
          <p:cNvPicPr>
            <a:picLocks noChangeAspect="1"/>
          </p:cNvPicPr>
          <p:nvPr/>
        </p:nvPicPr>
        <p:blipFill>
          <a:blip r:embed="rId5"/>
          <a:stretch>
            <a:fillRect/>
          </a:stretch>
        </p:blipFill>
        <p:spPr>
          <a:xfrm>
            <a:off x="449371" y="15323"/>
            <a:ext cx="8375887" cy="6788671"/>
          </a:xfrm>
          <a:prstGeom prst="rect">
            <a:avLst/>
          </a:prstGeom>
        </p:spPr>
      </p:pic>
      <p:sp>
        <p:nvSpPr>
          <p:cNvPr id="9" name="TextBox 8">
            <a:extLst>
              <a:ext uri="{FF2B5EF4-FFF2-40B4-BE49-F238E27FC236}">
                <a16:creationId xmlns:a16="http://schemas.microsoft.com/office/drawing/2014/main" id="{870CFC56-A198-A928-963D-10C8B7F42ACC}"/>
              </a:ext>
            </a:extLst>
          </p:cNvPr>
          <p:cNvSpPr txBox="1"/>
          <p:nvPr/>
        </p:nvSpPr>
        <p:spPr>
          <a:xfrm>
            <a:off x="9473784" y="1828800"/>
            <a:ext cx="2123098" cy="3416320"/>
          </a:xfrm>
          <a:prstGeom prst="rect">
            <a:avLst/>
          </a:prstGeom>
          <a:noFill/>
        </p:spPr>
        <p:txBody>
          <a:bodyPr wrap="square" rtlCol="0">
            <a:spAutoFit/>
          </a:bodyPr>
          <a:lstStyle/>
          <a:p>
            <a:r>
              <a:rPr lang="en-IE" sz="3600" b="1" dirty="0"/>
              <a:t>Research Modules</a:t>
            </a:r>
          </a:p>
          <a:p>
            <a:r>
              <a:rPr lang="en-IE" sz="3600" b="1" dirty="0"/>
              <a:t>Research Modules</a:t>
            </a:r>
          </a:p>
          <a:p>
            <a:r>
              <a:rPr lang="en-IE" sz="3600" b="1" dirty="0"/>
              <a:t>Research Modules</a:t>
            </a:r>
          </a:p>
        </p:txBody>
      </p:sp>
      <p:pic>
        <p:nvPicPr>
          <p:cNvPr id="13" name="Picture 12">
            <a:extLst>
              <a:ext uri="{FF2B5EF4-FFF2-40B4-BE49-F238E27FC236}">
                <a16:creationId xmlns:a16="http://schemas.microsoft.com/office/drawing/2014/main" id="{0C954B8D-68DC-7ABE-7848-9853103D2025}"/>
              </a:ext>
            </a:extLst>
          </p:cNvPr>
          <p:cNvPicPr>
            <a:picLocks noChangeAspect="1"/>
          </p:cNvPicPr>
          <p:nvPr/>
        </p:nvPicPr>
        <p:blipFill>
          <a:blip r:embed="rId6"/>
          <a:stretch>
            <a:fillRect/>
          </a:stretch>
        </p:blipFill>
        <p:spPr>
          <a:xfrm>
            <a:off x="0" y="15323"/>
            <a:ext cx="9283485" cy="6773347"/>
          </a:xfrm>
          <a:prstGeom prst="rect">
            <a:avLst/>
          </a:prstGeom>
        </p:spPr>
      </p:pic>
    </p:spTree>
    <p:extLst>
      <p:ext uri="{BB962C8B-B14F-4D97-AF65-F5344CB8AC3E}">
        <p14:creationId xmlns:p14="http://schemas.microsoft.com/office/powerpoint/2010/main" val="14856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041DE-BF5D-D9B8-7FD4-E9031B6B552A}"/>
              </a:ext>
            </a:extLst>
          </p:cNvPr>
          <p:cNvSpPr>
            <a:spLocks noGrp="1"/>
          </p:cNvSpPr>
          <p:nvPr>
            <p:ph type="title"/>
          </p:nvPr>
        </p:nvSpPr>
        <p:spPr/>
        <p:txBody>
          <a:bodyPr/>
          <a:lstStyle/>
          <a:p>
            <a:r>
              <a:rPr lang="en-IE" b="1" dirty="0">
                <a:solidFill>
                  <a:schemeClr val="tx1"/>
                </a:solidFill>
                <a:latin typeface="GothamBook" charset="0"/>
              </a:rPr>
              <a:t>Graduate Outcome Survey</a:t>
            </a:r>
          </a:p>
        </p:txBody>
      </p:sp>
      <p:sp>
        <p:nvSpPr>
          <p:cNvPr id="4" name="Text Placeholder 3">
            <a:extLst>
              <a:ext uri="{FF2B5EF4-FFF2-40B4-BE49-F238E27FC236}">
                <a16:creationId xmlns:a16="http://schemas.microsoft.com/office/drawing/2014/main" id="{F68387C9-5C09-6D25-BA26-1C612E9E4E39}"/>
              </a:ext>
            </a:extLst>
          </p:cNvPr>
          <p:cNvSpPr>
            <a:spLocks noGrp="1"/>
          </p:cNvSpPr>
          <p:nvPr>
            <p:ph type="body" sz="quarter" idx="13"/>
          </p:nvPr>
        </p:nvSpPr>
        <p:spPr>
          <a:xfrm>
            <a:off x="0" y="2066634"/>
            <a:ext cx="11034712" cy="560732"/>
          </a:xfrm>
        </p:spPr>
        <p:txBody>
          <a:bodyPr/>
          <a:lstStyle/>
          <a:p>
            <a:r>
              <a:rPr lang="en-IE" b="1" dirty="0">
                <a:solidFill>
                  <a:schemeClr val="tx1"/>
                </a:solidFill>
                <a:latin typeface="Gotham book"/>
              </a:rPr>
              <a:t> </a:t>
            </a:r>
            <a:r>
              <a:rPr lang="en-IE" b="1" dirty="0">
                <a:solidFill>
                  <a:schemeClr val="accent2">
                    <a:lumMod val="75000"/>
                  </a:schemeClr>
                </a:solidFill>
                <a:latin typeface="Gotham book"/>
              </a:rPr>
              <a:t>Class of 2024 | 51% Response rate</a:t>
            </a:r>
          </a:p>
        </p:txBody>
      </p:sp>
      <p:pic>
        <p:nvPicPr>
          <p:cNvPr id="6" name="Picture 5">
            <a:extLst>
              <a:ext uri="{FF2B5EF4-FFF2-40B4-BE49-F238E27FC236}">
                <a16:creationId xmlns:a16="http://schemas.microsoft.com/office/drawing/2014/main" id="{43981515-DD39-4523-3D7F-BE15B864C084}"/>
              </a:ext>
            </a:extLst>
          </p:cNvPr>
          <p:cNvPicPr>
            <a:picLocks noChangeAspect="1"/>
          </p:cNvPicPr>
          <p:nvPr/>
        </p:nvPicPr>
        <p:blipFill>
          <a:blip r:embed="rId2"/>
          <a:stretch>
            <a:fillRect/>
          </a:stretch>
        </p:blipFill>
        <p:spPr>
          <a:xfrm>
            <a:off x="138526" y="1289154"/>
            <a:ext cx="9215336" cy="758243"/>
          </a:xfrm>
          <a:prstGeom prst="rect">
            <a:avLst/>
          </a:prstGeom>
        </p:spPr>
      </p:pic>
      <p:sp>
        <p:nvSpPr>
          <p:cNvPr id="7" name="Content Placeholder 2">
            <a:extLst>
              <a:ext uri="{FF2B5EF4-FFF2-40B4-BE49-F238E27FC236}">
                <a16:creationId xmlns:a16="http://schemas.microsoft.com/office/drawing/2014/main" id="{CA678849-7E9C-7BE1-AAFF-B99F80A17B01}"/>
              </a:ext>
            </a:extLst>
          </p:cNvPr>
          <p:cNvSpPr txBox="1">
            <a:spLocks/>
          </p:cNvSpPr>
          <p:nvPr/>
        </p:nvSpPr>
        <p:spPr bwMode="auto">
          <a:xfrm>
            <a:off x="0" y="2625357"/>
            <a:ext cx="10515600" cy="3910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3600" kern="1200">
                <a:solidFill>
                  <a:schemeClr val="tx2"/>
                </a:solidFill>
                <a:latin typeface="IBM Plex Sans Condensed" panose="020B0506050203000203" pitchFamily="34" charset="77"/>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3200" kern="1200">
                <a:solidFill>
                  <a:srgbClr val="EEAF00"/>
                </a:solidFill>
                <a:latin typeface="IBM Plex Sans Condensed" panose="020B0506050203000203" pitchFamily="34" charset="77"/>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accent1"/>
                </a:solidFill>
                <a:latin typeface="IBM Plex Sans Condensed" panose="020B0506050203000203" pitchFamily="34" charset="77"/>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200" kern="1200">
                <a:solidFill>
                  <a:schemeClr val="accent2"/>
                </a:solidFill>
                <a:latin typeface="IBM Plex Sans Condensed" panose="020B0506050203000203" pitchFamily="34" charset="77"/>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2"/>
                </a:solidFill>
                <a:latin typeface="IBM Plex Sans Condensed" panose="020B050605020300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solidFill>
                  <a:schemeClr val="tx1"/>
                </a:solidFill>
                <a:latin typeface="Gotham book"/>
              </a:rPr>
              <a:t>88%</a:t>
            </a:r>
            <a:r>
              <a:rPr lang="en-IE" dirty="0">
                <a:solidFill>
                  <a:schemeClr val="tx1"/>
                </a:solidFill>
                <a:latin typeface="Gotham book"/>
              </a:rPr>
              <a:t> Paid employment /</a:t>
            </a:r>
          </a:p>
          <a:p>
            <a:pPr marL="0" indent="0">
              <a:buNone/>
            </a:pPr>
            <a:r>
              <a:rPr lang="en-IE" dirty="0">
                <a:solidFill>
                  <a:schemeClr val="tx1"/>
                </a:solidFill>
                <a:latin typeface="Gotham book"/>
              </a:rPr>
              <a:t> further study</a:t>
            </a:r>
          </a:p>
          <a:p>
            <a:r>
              <a:rPr lang="en-IE" b="1" dirty="0">
                <a:solidFill>
                  <a:schemeClr val="tx1"/>
                </a:solidFill>
                <a:latin typeface="Gotham book"/>
              </a:rPr>
              <a:t>81.6%</a:t>
            </a:r>
            <a:r>
              <a:rPr lang="en-IE" dirty="0">
                <a:solidFill>
                  <a:schemeClr val="tx1"/>
                </a:solidFill>
                <a:latin typeface="Gotham book"/>
              </a:rPr>
              <a:t> Paid employment</a:t>
            </a:r>
          </a:p>
          <a:p>
            <a:r>
              <a:rPr lang="en-IE" b="1" dirty="0">
                <a:solidFill>
                  <a:schemeClr val="tx1"/>
                </a:solidFill>
                <a:latin typeface="Gotham book"/>
              </a:rPr>
              <a:t>7.2%</a:t>
            </a:r>
            <a:r>
              <a:rPr lang="en-IE" dirty="0">
                <a:solidFill>
                  <a:schemeClr val="tx1"/>
                </a:solidFill>
                <a:latin typeface="Gotham book"/>
              </a:rPr>
              <a:t>  Further study</a:t>
            </a:r>
          </a:p>
          <a:p>
            <a:r>
              <a:rPr lang="en-IE" b="1" dirty="0">
                <a:solidFill>
                  <a:schemeClr val="tx1"/>
                </a:solidFill>
                <a:latin typeface="Gotham book"/>
              </a:rPr>
              <a:t>80.2% national HEA GOS</a:t>
            </a:r>
          </a:p>
        </p:txBody>
      </p:sp>
      <p:pic>
        <p:nvPicPr>
          <p:cNvPr id="11" name="Picture 10">
            <a:extLst>
              <a:ext uri="{FF2B5EF4-FFF2-40B4-BE49-F238E27FC236}">
                <a16:creationId xmlns:a16="http://schemas.microsoft.com/office/drawing/2014/main" id="{58071A50-75C3-5CC6-BC64-A2DD9387021F}"/>
              </a:ext>
            </a:extLst>
          </p:cNvPr>
          <p:cNvPicPr>
            <a:picLocks noChangeAspect="1"/>
          </p:cNvPicPr>
          <p:nvPr/>
        </p:nvPicPr>
        <p:blipFill>
          <a:blip r:embed="rId3"/>
          <a:stretch>
            <a:fillRect/>
          </a:stretch>
        </p:blipFill>
        <p:spPr>
          <a:xfrm>
            <a:off x="6096000" y="2220136"/>
            <a:ext cx="5731238" cy="3910841"/>
          </a:xfrm>
          <a:prstGeom prst="rect">
            <a:avLst/>
          </a:prstGeom>
        </p:spPr>
      </p:pic>
    </p:spTree>
    <p:extLst>
      <p:ext uri="{BB962C8B-B14F-4D97-AF65-F5344CB8AC3E}">
        <p14:creationId xmlns:p14="http://schemas.microsoft.com/office/powerpoint/2010/main" val="3803383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C75DCD-BC1B-D652-6796-5E9F393FB391}"/>
              </a:ext>
            </a:extLst>
          </p:cNvPr>
          <p:cNvSpPr>
            <a:spLocks noGrp="1"/>
          </p:cNvSpPr>
          <p:nvPr>
            <p:ph type="title"/>
          </p:nvPr>
        </p:nvSpPr>
        <p:spPr>
          <a:xfrm>
            <a:off x="318408" y="-345380"/>
            <a:ext cx="8637814" cy="1466848"/>
          </a:xfrm>
        </p:spPr>
        <p:txBody>
          <a:bodyPr/>
          <a:lstStyle/>
          <a:p>
            <a:r>
              <a:rPr lang="en-IE" b="1" dirty="0">
                <a:solidFill>
                  <a:schemeClr val="tx1"/>
                </a:solidFill>
                <a:latin typeface="Gotham book"/>
              </a:rPr>
              <a:t>Occupation</a:t>
            </a:r>
          </a:p>
        </p:txBody>
      </p:sp>
      <p:graphicFrame>
        <p:nvGraphicFramePr>
          <p:cNvPr id="11" name="Content Placeholder 10">
            <a:extLst>
              <a:ext uri="{FF2B5EF4-FFF2-40B4-BE49-F238E27FC236}">
                <a16:creationId xmlns:a16="http://schemas.microsoft.com/office/drawing/2014/main" id="{A9119011-318D-724D-9781-350585D173DC}"/>
              </a:ext>
            </a:extLst>
          </p:cNvPr>
          <p:cNvGraphicFramePr>
            <a:graphicFrameLocks noGrp="1"/>
          </p:cNvGraphicFramePr>
          <p:nvPr>
            <p:ph idx="1"/>
            <p:extLst>
              <p:ext uri="{D42A27DB-BD31-4B8C-83A1-F6EECF244321}">
                <p14:modId xmlns:p14="http://schemas.microsoft.com/office/powerpoint/2010/main" val="1859332273"/>
              </p:ext>
            </p:extLst>
          </p:nvPr>
        </p:nvGraphicFramePr>
        <p:xfrm>
          <a:off x="318408" y="1466850"/>
          <a:ext cx="5323458" cy="4665140"/>
        </p:xfrm>
        <a:graphic>
          <a:graphicData uri="http://schemas.openxmlformats.org/drawingml/2006/table">
            <a:tbl>
              <a:tblPr firstRow="1" bandRow="1">
                <a:tableStyleId>{E269D01E-BC32-4049-B463-5C60D7B0CCD2}</a:tableStyleId>
              </a:tblPr>
              <a:tblGrid>
                <a:gridCol w="4202337">
                  <a:extLst>
                    <a:ext uri="{9D8B030D-6E8A-4147-A177-3AD203B41FA5}">
                      <a16:colId xmlns:a16="http://schemas.microsoft.com/office/drawing/2014/main" val="3986796972"/>
                    </a:ext>
                  </a:extLst>
                </a:gridCol>
                <a:gridCol w="1121121">
                  <a:extLst>
                    <a:ext uri="{9D8B030D-6E8A-4147-A177-3AD203B41FA5}">
                      <a16:colId xmlns:a16="http://schemas.microsoft.com/office/drawing/2014/main" val="161562939"/>
                    </a:ext>
                  </a:extLst>
                </a:gridCol>
              </a:tblGrid>
              <a:tr h="466514">
                <a:tc>
                  <a:txBody>
                    <a:bodyPr/>
                    <a:lstStyle/>
                    <a:p>
                      <a:r>
                        <a:rPr lang="en-IE">
                          <a:solidFill>
                            <a:schemeClr val="bg1"/>
                          </a:solidFill>
                        </a:rPr>
                        <a:t>Professional Occupations</a:t>
                      </a:r>
                    </a:p>
                  </a:txBody>
                  <a:tcPr/>
                </a:tc>
                <a:tc>
                  <a:txBody>
                    <a:bodyPr/>
                    <a:lstStyle/>
                    <a:p>
                      <a:r>
                        <a:rPr lang="en-IE">
                          <a:solidFill>
                            <a:schemeClr val="bg1"/>
                          </a:solidFill>
                        </a:rPr>
                        <a:t>41.39%</a:t>
                      </a:r>
                    </a:p>
                  </a:txBody>
                  <a:tcPr/>
                </a:tc>
                <a:extLst>
                  <a:ext uri="{0D108BD9-81ED-4DB2-BD59-A6C34878D82A}">
                    <a16:rowId xmlns:a16="http://schemas.microsoft.com/office/drawing/2014/main" val="4289776232"/>
                  </a:ext>
                </a:extLst>
              </a:tr>
              <a:tr h="466514">
                <a:tc>
                  <a:txBody>
                    <a:bodyPr/>
                    <a:lstStyle/>
                    <a:p>
                      <a:r>
                        <a:rPr lang="en-IE" dirty="0">
                          <a:solidFill>
                            <a:schemeClr val="bg1"/>
                          </a:solidFill>
                        </a:rPr>
                        <a:t>Associate Professional </a:t>
                      </a:r>
                    </a:p>
                  </a:txBody>
                  <a:tcPr/>
                </a:tc>
                <a:tc>
                  <a:txBody>
                    <a:bodyPr/>
                    <a:lstStyle/>
                    <a:p>
                      <a:r>
                        <a:rPr lang="en-IE">
                          <a:solidFill>
                            <a:schemeClr val="bg1"/>
                          </a:solidFill>
                        </a:rPr>
                        <a:t>18.75%</a:t>
                      </a:r>
                    </a:p>
                  </a:txBody>
                  <a:tcPr/>
                </a:tc>
                <a:extLst>
                  <a:ext uri="{0D108BD9-81ED-4DB2-BD59-A6C34878D82A}">
                    <a16:rowId xmlns:a16="http://schemas.microsoft.com/office/drawing/2014/main" val="3350438431"/>
                  </a:ext>
                </a:extLst>
              </a:tr>
              <a:tr h="466514">
                <a:tc>
                  <a:txBody>
                    <a:bodyPr/>
                    <a:lstStyle/>
                    <a:p>
                      <a:r>
                        <a:rPr lang="en-IE" dirty="0">
                          <a:solidFill>
                            <a:schemeClr val="bg1"/>
                          </a:solidFill>
                        </a:rPr>
                        <a:t>Sales and Customer Service</a:t>
                      </a:r>
                    </a:p>
                  </a:txBody>
                  <a:tcPr/>
                </a:tc>
                <a:tc>
                  <a:txBody>
                    <a:bodyPr/>
                    <a:lstStyle/>
                    <a:p>
                      <a:r>
                        <a:rPr lang="en-IE">
                          <a:solidFill>
                            <a:schemeClr val="bg1"/>
                          </a:solidFill>
                        </a:rPr>
                        <a:t>8.02%</a:t>
                      </a:r>
                    </a:p>
                  </a:txBody>
                  <a:tcPr/>
                </a:tc>
                <a:extLst>
                  <a:ext uri="{0D108BD9-81ED-4DB2-BD59-A6C34878D82A}">
                    <a16:rowId xmlns:a16="http://schemas.microsoft.com/office/drawing/2014/main" val="3953297003"/>
                  </a:ext>
                </a:extLst>
              </a:tr>
              <a:tr h="466514">
                <a:tc>
                  <a:txBody>
                    <a:bodyPr/>
                    <a:lstStyle/>
                    <a:p>
                      <a:r>
                        <a:rPr lang="en-IE">
                          <a:solidFill>
                            <a:schemeClr val="bg1"/>
                          </a:solidFill>
                        </a:rPr>
                        <a:t>Skilled trades occupations</a:t>
                      </a:r>
                    </a:p>
                  </a:txBody>
                  <a:tcPr/>
                </a:tc>
                <a:tc>
                  <a:txBody>
                    <a:bodyPr/>
                    <a:lstStyle/>
                    <a:p>
                      <a:r>
                        <a:rPr lang="en-IE">
                          <a:solidFill>
                            <a:schemeClr val="bg1"/>
                          </a:solidFill>
                        </a:rPr>
                        <a:t>6.93%</a:t>
                      </a:r>
                    </a:p>
                  </a:txBody>
                  <a:tcPr/>
                </a:tc>
                <a:extLst>
                  <a:ext uri="{0D108BD9-81ED-4DB2-BD59-A6C34878D82A}">
                    <a16:rowId xmlns:a16="http://schemas.microsoft.com/office/drawing/2014/main" val="1998199152"/>
                  </a:ext>
                </a:extLst>
              </a:tr>
              <a:tr h="466514">
                <a:tc>
                  <a:txBody>
                    <a:bodyPr/>
                    <a:lstStyle/>
                    <a:p>
                      <a:r>
                        <a:rPr lang="en-IE" dirty="0">
                          <a:solidFill>
                            <a:schemeClr val="bg1"/>
                          </a:solidFill>
                        </a:rPr>
                        <a:t>Managers, Directors etc.</a:t>
                      </a:r>
                    </a:p>
                  </a:txBody>
                  <a:tcPr/>
                </a:tc>
                <a:tc>
                  <a:txBody>
                    <a:bodyPr/>
                    <a:lstStyle/>
                    <a:p>
                      <a:r>
                        <a:rPr lang="en-IE">
                          <a:solidFill>
                            <a:schemeClr val="bg1"/>
                          </a:solidFill>
                        </a:rPr>
                        <a:t>6.33%</a:t>
                      </a:r>
                    </a:p>
                  </a:txBody>
                  <a:tcPr/>
                </a:tc>
                <a:extLst>
                  <a:ext uri="{0D108BD9-81ED-4DB2-BD59-A6C34878D82A}">
                    <a16:rowId xmlns:a16="http://schemas.microsoft.com/office/drawing/2014/main" val="921007140"/>
                  </a:ext>
                </a:extLst>
              </a:tr>
              <a:tr h="466514">
                <a:tc>
                  <a:txBody>
                    <a:bodyPr/>
                    <a:lstStyle/>
                    <a:p>
                      <a:r>
                        <a:rPr lang="en-IE">
                          <a:solidFill>
                            <a:schemeClr val="bg1"/>
                          </a:solidFill>
                        </a:rPr>
                        <a:t>Administrative and secretaries</a:t>
                      </a:r>
                    </a:p>
                  </a:txBody>
                  <a:tcPr/>
                </a:tc>
                <a:tc>
                  <a:txBody>
                    <a:bodyPr/>
                    <a:lstStyle/>
                    <a:p>
                      <a:r>
                        <a:rPr lang="en-IE">
                          <a:solidFill>
                            <a:schemeClr val="bg1"/>
                          </a:solidFill>
                        </a:rPr>
                        <a:t>6.25%</a:t>
                      </a:r>
                    </a:p>
                  </a:txBody>
                  <a:tcPr/>
                </a:tc>
                <a:extLst>
                  <a:ext uri="{0D108BD9-81ED-4DB2-BD59-A6C34878D82A}">
                    <a16:rowId xmlns:a16="http://schemas.microsoft.com/office/drawing/2014/main" val="3865234669"/>
                  </a:ext>
                </a:extLst>
              </a:tr>
              <a:tr h="466514">
                <a:tc>
                  <a:txBody>
                    <a:bodyPr/>
                    <a:lstStyle/>
                    <a:p>
                      <a:r>
                        <a:rPr lang="en-IE" dirty="0">
                          <a:solidFill>
                            <a:schemeClr val="bg1"/>
                          </a:solidFill>
                        </a:rPr>
                        <a:t>I don’t know/unknown</a:t>
                      </a:r>
                    </a:p>
                  </a:txBody>
                  <a:tcPr/>
                </a:tc>
                <a:tc>
                  <a:txBody>
                    <a:bodyPr/>
                    <a:lstStyle/>
                    <a:p>
                      <a:r>
                        <a:rPr lang="en-IE">
                          <a:solidFill>
                            <a:schemeClr val="bg1"/>
                          </a:solidFill>
                        </a:rPr>
                        <a:t>4.48%</a:t>
                      </a:r>
                    </a:p>
                  </a:txBody>
                  <a:tcPr/>
                </a:tc>
                <a:extLst>
                  <a:ext uri="{0D108BD9-81ED-4DB2-BD59-A6C34878D82A}">
                    <a16:rowId xmlns:a16="http://schemas.microsoft.com/office/drawing/2014/main" val="1825669371"/>
                  </a:ext>
                </a:extLst>
              </a:tr>
              <a:tr h="466514">
                <a:tc>
                  <a:txBody>
                    <a:bodyPr/>
                    <a:lstStyle/>
                    <a:p>
                      <a:r>
                        <a:rPr lang="en-IE" dirty="0">
                          <a:solidFill>
                            <a:schemeClr val="bg1"/>
                          </a:solidFill>
                        </a:rPr>
                        <a:t>Caring, leisure and other</a:t>
                      </a:r>
                    </a:p>
                  </a:txBody>
                  <a:tcPr/>
                </a:tc>
                <a:tc>
                  <a:txBody>
                    <a:bodyPr/>
                    <a:lstStyle/>
                    <a:p>
                      <a:r>
                        <a:rPr lang="en-IE">
                          <a:solidFill>
                            <a:schemeClr val="bg1"/>
                          </a:solidFill>
                        </a:rPr>
                        <a:t>4.31%</a:t>
                      </a:r>
                    </a:p>
                  </a:txBody>
                  <a:tcPr/>
                </a:tc>
                <a:extLst>
                  <a:ext uri="{0D108BD9-81ED-4DB2-BD59-A6C34878D82A}">
                    <a16:rowId xmlns:a16="http://schemas.microsoft.com/office/drawing/2014/main" val="3725075302"/>
                  </a:ext>
                </a:extLst>
              </a:tr>
              <a:tr h="466514">
                <a:tc>
                  <a:txBody>
                    <a:bodyPr/>
                    <a:lstStyle/>
                    <a:p>
                      <a:r>
                        <a:rPr lang="en-IE">
                          <a:solidFill>
                            <a:schemeClr val="bg1"/>
                          </a:solidFill>
                        </a:rPr>
                        <a:t>Process, plant and machinery</a:t>
                      </a:r>
                    </a:p>
                  </a:txBody>
                  <a:tcPr/>
                </a:tc>
                <a:tc>
                  <a:txBody>
                    <a:bodyPr/>
                    <a:lstStyle/>
                    <a:p>
                      <a:r>
                        <a:rPr lang="en-IE">
                          <a:solidFill>
                            <a:schemeClr val="bg1"/>
                          </a:solidFill>
                        </a:rPr>
                        <a:t>2.03%</a:t>
                      </a:r>
                    </a:p>
                  </a:txBody>
                  <a:tcPr/>
                </a:tc>
                <a:extLst>
                  <a:ext uri="{0D108BD9-81ED-4DB2-BD59-A6C34878D82A}">
                    <a16:rowId xmlns:a16="http://schemas.microsoft.com/office/drawing/2014/main" val="3977518629"/>
                  </a:ext>
                </a:extLst>
              </a:tr>
              <a:tr h="466514">
                <a:tc>
                  <a:txBody>
                    <a:bodyPr/>
                    <a:lstStyle/>
                    <a:p>
                      <a:r>
                        <a:rPr lang="en-IE" dirty="0">
                          <a:solidFill>
                            <a:schemeClr val="bg1"/>
                          </a:solidFill>
                        </a:rPr>
                        <a:t>Elementary occupations</a:t>
                      </a:r>
                    </a:p>
                  </a:txBody>
                  <a:tcPr/>
                </a:tc>
                <a:tc>
                  <a:txBody>
                    <a:bodyPr/>
                    <a:lstStyle/>
                    <a:p>
                      <a:r>
                        <a:rPr lang="en-IE" dirty="0">
                          <a:solidFill>
                            <a:schemeClr val="bg1"/>
                          </a:solidFill>
                        </a:rPr>
                        <a:t>1.52%</a:t>
                      </a:r>
                    </a:p>
                  </a:txBody>
                  <a:tcPr/>
                </a:tc>
                <a:extLst>
                  <a:ext uri="{0D108BD9-81ED-4DB2-BD59-A6C34878D82A}">
                    <a16:rowId xmlns:a16="http://schemas.microsoft.com/office/drawing/2014/main" val="2782254909"/>
                  </a:ext>
                </a:extLst>
              </a:tr>
            </a:tbl>
          </a:graphicData>
        </a:graphic>
      </p:graphicFrame>
      <p:pic>
        <p:nvPicPr>
          <p:cNvPr id="2" name="Picture 1">
            <a:extLst>
              <a:ext uri="{FF2B5EF4-FFF2-40B4-BE49-F238E27FC236}">
                <a16:creationId xmlns:a16="http://schemas.microsoft.com/office/drawing/2014/main" id="{F6BEF379-72F5-4E83-FB2D-21CCC46752F3}"/>
              </a:ext>
            </a:extLst>
          </p:cNvPr>
          <p:cNvPicPr>
            <a:picLocks noChangeAspect="1"/>
          </p:cNvPicPr>
          <p:nvPr/>
        </p:nvPicPr>
        <p:blipFill>
          <a:blip r:embed="rId2"/>
          <a:stretch>
            <a:fillRect/>
          </a:stretch>
        </p:blipFill>
        <p:spPr>
          <a:xfrm>
            <a:off x="318408" y="726010"/>
            <a:ext cx="7881212" cy="560733"/>
          </a:xfrm>
          <a:prstGeom prst="rect">
            <a:avLst/>
          </a:prstGeom>
        </p:spPr>
      </p:pic>
      <p:pic>
        <p:nvPicPr>
          <p:cNvPr id="6" name="Picture 5">
            <a:extLst>
              <a:ext uri="{FF2B5EF4-FFF2-40B4-BE49-F238E27FC236}">
                <a16:creationId xmlns:a16="http://schemas.microsoft.com/office/drawing/2014/main" id="{91AFD21F-6637-8E9C-9D04-251790CA248B}"/>
              </a:ext>
            </a:extLst>
          </p:cNvPr>
          <p:cNvPicPr>
            <a:picLocks noChangeAspect="1"/>
          </p:cNvPicPr>
          <p:nvPr/>
        </p:nvPicPr>
        <p:blipFill>
          <a:blip r:embed="rId3"/>
          <a:stretch>
            <a:fillRect/>
          </a:stretch>
        </p:blipFill>
        <p:spPr>
          <a:xfrm>
            <a:off x="6841599" y="1466850"/>
            <a:ext cx="4790767" cy="4665139"/>
          </a:xfrm>
          <a:prstGeom prst="rect">
            <a:avLst/>
          </a:prstGeom>
        </p:spPr>
      </p:pic>
    </p:spTree>
    <p:extLst>
      <p:ext uri="{BB962C8B-B14F-4D97-AF65-F5344CB8AC3E}">
        <p14:creationId xmlns:p14="http://schemas.microsoft.com/office/powerpoint/2010/main" val="1568834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831FC-6210-D704-4AB8-80CBA83A01F8}"/>
              </a:ext>
            </a:extLst>
          </p:cNvPr>
          <p:cNvSpPr>
            <a:spLocks noGrp="1"/>
          </p:cNvSpPr>
          <p:nvPr>
            <p:ph type="title"/>
          </p:nvPr>
        </p:nvSpPr>
        <p:spPr>
          <a:xfrm>
            <a:off x="318408" y="-119266"/>
            <a:ext cx="8637814" cy="1466848"/>
          </a:xfrm>
        </p:spPr>
        <p:txBody>
          <a:bodyPr/>
          <a:lstStyle/>
          <a:p>
            <a:r>
              <a:rPr lang="en-IE" b="1" dirty="0">
                <a:solidFill>
                  <a:schemeClr val="tx1"/>
                </a:solidFill>
                <a:latin typeface="Gotham book"/>
              </a:rPr>
              <a:t>Starting Salary</a:t>
            </a:r>
          </a:p>
        </p:txBody>
      </p:sp>
      <p:sp>
        <p:nvSpPr>
          <p:cNvPr id="3" name="Content Placeholder 2">
            <a:extLst>
              <a:ext uri="{FF2B5EF4-FFF2-40B4-BE49-F238E27FC236}">
                <a16:creationId xmlns:a16="http://schemas.microsoft.com/office/drawing/2014/main" id="{A2A85FFC-8C18-3790-0E63-9E26DF4F6547}"/>
              </a:ext>
            </a:extLst>
          </p:cNvPr>
          <p:cNvSpPr>
            <a:spLocks noGrp="1"/>
          </p:cNvSpPr>
          <p:nvPr>
            <p:ph idx="1"/>
          </p:nvPr>
        </p:nvSpPr>
        <p:spPr>
          <a:xfrm>
            <a:off x="208613" y="2730816"/>
            <a:ext cx="10515600" cy="3910841"/>
          </a:xfrm>
        </p:spPr>
        <p:txBody>
          <a:bodyPr/>
          <a:lstStyle/>
          <a:p>
            <a:r>
              <a:rPr lang="en-IE" dirty="0"/>
              <a:t>16.5% earn  €35,000 - €39,999</a:t>
            </a:r>
          </a:p>
          <a:p>
            <a:r>
              <a:rPr lang="en-IE" b="1" dirty="0"/>
              <a:t>60.7% earn over €30,000</a:t>
            </a:r>
          </a:p>
          <a:p>
            <a:endParaRPr lang="en-IE" dirty="0"/>
          </a:p>
          <a:p>
            <a:r>
              <a:rPr lang="en-IE" sz="2000" dirty="0"/>
              <a:t>&lt; €25,000: 10%;   &gt;€60,000: 8.7%</a:t>
            </a:r>
          </a:p>
        </p:txBody>
      </p:sp>
      <p:sp>
        <p:nvSpPr>
          <p:cNvPr id="4" name="Text Placeholder 3">
            <a:extLst>
              <a:ext uri="{FF2B5EF4-FFF2-40B4-BE49-F238E27FC236}">
                <a16:creationId xmlns:a16="http://schemas.microsoft.com/office/drawing/2014/main" id="{7F860BD3-167F-861C-60E1-712CC6104E57}"/>
              </a:ext>
            </a:extLst>
          </p:cNvPr>
          <p:cNvSpPr>
            <a:spLocks noGrp="1"/>
          </p:cNvSpPr>
          <p:nvPr>
            <p:ph type="body" sz="quarter" idx="13"/>
          </p:nvPr>
        </p:nvSpPr>
        <p:spPr>
          <a:xfrm>
            <a:off x="208613" y="1815534"/>
            <a:ext cx="11034712" cy="560732"/>
          </a:xfrm>
        </p:spPr>
        <p:txBody>
          <a:bodyPr/>
          <a:lstStyle/>
          <a:p>
            <a:r>
              <a:rPr lang="en-US" b="1" dirty="0">
                <a:solidFill>
                  <a:schemeClr val="tx1"/>
                </a:solidFill>
              </a:rPr>
              <a:t>Average starting salary is €35-39,000</a:t>
            </a:r>
          </a:p>
          <a:p>
            <a:endParaRPr lang="en-IE" dirty="0"/>
          </a:p>
        </p:txBody>
      </p:sp>
      <p:pic>
        <p:nvPicPr>
          <p:cNvPr id="5" name="Picture 4">
            <a:extLst>
              <a:ext uri="{FF2B5EF4-FFF2-40B4-BE49-F238E27FC236}">
                <a16:creationId xmlns:a16="http://schemas.microsoft.com/office/drawing/2014/main" id="{7A58D50F-2B28-6D60-5D8D-2C580C8C3D17}"/>
              </a:ext>
            </a:extLst>
          </p:cNvPr>
          <p:cNvPicPr>
            <a:picLocks noChangeAspect="1"/>
          </p:cNvPicPr>
          <p:nvPr/>
        </p:nvPicPr>
        <p:blipFill>
          <a:blip r:embed="rId2"/>
          <a:stretch>
            <a:fillRect/>
          </a:stretch>
        </p:blipFill>
        <p:spPr>
          <a:xfrm>
            <a:off x="318408" y="947946"/>
            <a:ext cx="7356556" cy="715658"/>
          </a:xfrm>
          <a:prstGeom prst="rect">
            <a:avLst/>
          </a:prstGeom>
        </p:spPr>
      </p:pic>
      <p:pic>
        <p:nvPicPr>
          <p:cNvPr id="6" name="Picture 5" descr="A blue and white logo&#10;&#10;Description automatically generated">
            <a:extLst>
              <a:ext uri="{FF2B5EF4-FFF2-40B4-BE49-F238E27FC236}">
                <a16:creationId xmlns:a16="http://schemas.microsoft.com/office/drawing/2014/main" id="{615E2D87-00AB-7F7F-7962-402C4EB670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408" y="5381469"/>
            <a:ext cx="1461311" cy="802413"/>
          </a:xfrm>
          <a:prstGeom prst="rect">
            <a:avLst/>
          </a:prstGeom>
        </p:spPr>
      </p:pic>
      <p:pic>
        <p:nvPicPr>
          <p:cNvPr id="8" name="Picture 7">
            <a:extLst>
              <a:ext uri="{FF2B5EF4-FFF2-40B4-BE49-F238E27FC236}">
                <a16:creationId xmlns:a16="http://schemas.microsoft.com/office/drawing/2014/main" id="{4C09260C-BAF3-2025-9FE4-37A798A8FD49}"/>
              </a:ext>
            </a:extLst>
          </p:cNvPr>
          <p:cNvPicPr>
            <a:picLocks noChangeAspect="1"/>
          </p:cNvPicPr>
          <p:nvPr/>
        </p:nvPicPr>
        <p:blipFill>
          <a:blip r:embed="rId4"/>
          <a:stretch>
            <a:fillRect/>
          </a:stretch>
        </p:blipFill>
        <p:spPr>
          <a:xfrm>
            <a:off x="8079698" y="1454046"/>
            <a:ext cx="4112302" cy="4497049"/>
          </a:xfrm>
          <a:prstGeom prst="rect">
            <a:avLst/>
          </a:prstGeom>
        </p:spPr>
      </p:pic>
    </p:spTree>
    <p:extLst>
      <p:ext uri="{BB962C8B-B14F-4D97-AF65-F5344CB8AC3E}">
        <p14:creationId xmlns:p14="http://schemas.microsoft.com/office/powerpoint/2010/main" val="4238173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Text, whiteboard">
            <a:extLst>
              <a:ext uri="{FF2B5EF4-FFF2-40B4-BE49-F238E27FC236}">
                <a16:creationId xmlns:a16="http://schemas.microsoft.com/office/drawing/2014/main" id="{E468DD37-D55C-EBAA-17EE-8611FFB816DF}"/>
              </a:ext>
            </a:extLst>
          </p:cNvPr>
          <p:cNvPicPr>
            <a:picLocks noChangeAspect="1"/>
          </p:cNvPicPr>
          <p:nvPr/>
        </p:nvPicPr>
        <p:blipFill>
          <a:blip r:embed="rId3"/>
          <a:stretch>
            <a:fillRect/>
          </a:stretch>
        </p:blipFill>
        <p:spPr>
          <a:xfrm>
            <a:off x="570993" y="225455"/>
            <a:ext cx="3406648" cy="1875646"/>
          </a:xfrm>
          <a:prstGeom prst="rect">
            <a:avLst/>
          </a:prstGeom>
          <a:noFill/>
          <a:ln cap="flat">
            <a:noFill/>
          </a:ln>
        </p:spPr>
      </p:pic>
      <p:sp>
        <p:nvSpPr>
          <p:cNvPr id="6" name="Content Placeholder 2">
            <a:extLst>
              <a:ext uri="{FF2B5EF4-FFF2-40B4-BE49-F238E27FC236}">
                <a16:creationId xmlns:a16="http://schemas.microsoft.com/office/drawing/2014/main" id="{23B3F15E-87A9-41B6-6B0D-2DED0D414DD5}"/>
              </a:ext>
            </a:extLst>
          </p:cNvPr>
          <p:cNvSpPr txBox="1">
            <a:spLocks noGrp="1"/>
          </p:cNvSpPr>
          <p:nvPr>
            <p:ph idx="1"/>
          </p:nvPr>
        </p:nvSpPr>
        <p:spPr>
          <a:xfrm>
            <a:off x="838200" y="2216006"/>
            <a:ext cx="10515600" cy="3911600"/>
          </a:xfrm>
        </p:spPr>
        <p:txBody>
          <a:bodyPr/>
          <a:lstStyle/>
          <a:p>
            <a:r>
              <a:rPr lang="en-US" sz="4800" dirty="0">
                <a:solidFill>
                  <a:schemeClr val="accent2">
                    <a:lumMod val="75000"/>
                  </a:schemeClr>
                </a:solidFill>
                <a:latin typeface="GothamBook" charset="0"/>
              </a:rPr>
              <a:t>How we support students</a:t>
            </a:r>
          </a:p>
          <a:p>
            <a:r>
              <a:rPr lang="en-US" sz="4800" dirty="0">
                <a:solidFill>
                  <a:schemeClr val="accent2">
                    <a:lumMod val="75000"/>
                  </a:schemeClr>
                </a:solidFill>
                <a:latin typeface="GothamBook" charset="0"/>
              </a:rPr>
              <a:t>Employment market</a:t>
            </a:r>
          </a:p>
          <a:p>
            <a:r>
              <a:rPr lang="en-GB" sz="4800" dirty="0">
                <a:solidFill>
                  <a:schemeClr val="accent2">
                    <a:lumMod val="75000"/>
                  </a:schemeClr>
                </a:solidFill>
                <a:latin typeface="GothamBook" charset="0"/>
              </a:rPr>
              <a:t>Employer Engagement</a:t>
            </a:r>
          </a:p>
          <a:p>
            <a:r>
              <a:rPr lang="en-US" sz="4800" dirty="0">
                <a:solidFill>
                  <a:schemeClr val="accent2">
                    <a:lumMod val="75000"/>
                  </a:schemeClr>
                </a:solidFill>
                <a:latin typeface="GothamBook" charset="0"/>
              </a:rPr>
              <a:t>Transfer Guidance Clinic</a:t>
            </a:r>
          </a:p>
          <a:p>
            <a:r>
              <a:rPr lang="en-GB" sz="4800" dirty="0">
                <a:solidFill>
                  <a:schemeClr val="accent2">
                    <a:lumMod val="75000"/>
                  </a:schemeClr>
                </a:solidFill>
                <a:latin typeface="GothamBook" charset="0"/>
              </a:rPr>
              <a:t>Graduate Outcome Survey 2024</a:t>
            </a:r>
          </a:p>
          <a:p>
            <a:pPr marL="0" lvl="0" indent="0">
              <a:buNone/>
            </a:pPr>
            <a:endParaRPr lang="en-US" b="1" dirty="0">
              <a:solidFill>
                <a:srgbClr val="C55A11"/>
              </a:solidFill>
            </a:endParaRPr>
          </a:p>
        </p:txBody>
      </p:sp>
      <p:pic>
        <p:nvPicPr>
          <p:cNvPr id="3" name="Picture 2" descr="A blue and white logo&#10;&#10;Description automatically generated">
            <a:extLst>
              <a:ext uri="{FF2B5EF4-FFF2-40B4-BE49-F238E27FC236}">
                <a16:creationId xmlns:a16="http://schemas.microsoft.com/office/drawing/2014/main" id="{F2F1446E-FB41-F8AE-EE3F-672E4B6E1C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7797" y="1539329"/>
            <a:ext cx="1408176" cy="561772"/>
          </a:xfrm>
          <a:prstGeom prst="rect">
            <a:avLst/>
          </a:prstGeom>
        </p:spPr>
      </p:pic>
    </p:spTree>
    <p:extLst>
      <p:ext uri="{BB962C8B-B14F-4D97-AF65-F5344CB8AC3E}">
        <p14:creationId xmlns:p14="http://schemas.microsoft.com/office/powerpoint/2010/main" val="1704439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93470-1FBB-8E3C-1280-008B317713FD}"/>
              </a:ext>
            </a:extLst>
          </p:cNvPr>
          <p:cNvSpPr>
            <a:spLocks noGrp="1"/>
          </p:cNvSpPr>
          <p:nvPr>
            <p:ph type="title"/>
          </p:nvPr>
        </p:nvSpPr>
        <p:spPr/>
        <p:txBody>
          <a:bodyPr/>
          <a:lstStyle/>
          <a:p>
            <a:r>
              <a:rPr lang="en-IE" b="1" dirty="0">
                <a:solidFill>
                  <a:schemeClr val="tx1"/>
                </a:solidFill>
                <a:latin typeface="Gotham book"/>
              </a:rPr>
              <a:t>Further Study</a:t>
            </a:r>
            <a:r>
              <a:rPr lang="en-IE" dirty="0"/>
              <a:t>	</a:t>
            </a:r>
          </a:p>
        </p:txBody>
      </p:sp>
      <p:sp>
        <p:nvSpPr>
          <p:cNvPr id="3" name="Content Placeholder 2">
            <a:extLst>
              <a:ext uri="{FF2B5EF4-FFF2-40B4-BE49-F238E27FC236}">
                <a16:creationId xmlns:a16="http://schemas.microsoft.com/office/drawing/2014/main" id="{0FF61F5E-E547-50A5-875B-FD7D791330D8}"/>
              </a:ext>
            </a:extLst>
          </p:cNvPr>
          <p:cNvSpPr>
            <a:spLocks noGrp="1"/>
          </p:cNvSpPr>
          <p:nvPr>
            <p:ph idx="1"/>
          </p:nvPr>
        </p:nvSpPr>
        <p:spPr>
          <a:xfrm>
            <a:off x="677604" y="2515921"/>
            <a:ext cx="10515600" cy="3910841"/>
          </a:xfrm>
        </p:spPr>
        <p:txBody>
          <a:bodyPr/>
          <a:lstStyle/>
          <a:p>
            <a:r>
              <a:rPr lang="en-IE" dirty="0">
                <a:latin typeface="GothamBook" charset="0"/>
              </a:rPr>
              <a:t>58.42% Taught Masters</a:t>
            </a:r>
          </a:p>
          <a:p>
            <a:r>
              <a:rPr lang="en-IE" dirty="0">
                <a:latin typeface="GothamBook" charset="0"/>
              </a:rPr>
              <a:t>4.95% Doctoral Programmes</a:t>
            </a:r>
          </a:p>
        </p:txBody>
      </p:sp>
      <p:sp>
        <p:nvSpPr>
          <p:cNvPr id="4" name="Text Placeholder 3">
            <a:extLst>
              <a:ext uri="{FF2B5EF4-FFF2-40B4-BE49-F238E27FC236}">
                <a16:creationId xmlns:a16="http://schemas.microsoft.com/office/drawing/2014/main" id="{849D4199-A136-DE43-EAFD-E16C64EE2D3B}"/>
              </a:ext>
            </a:extLst>
          </p:cNvPr>
          <p:cNvSpPr>
            <a:spLocks noGrp="1"/>
          </p:cNvSpPr>
          <p:nvPr>
            <p:ph type="body" sz="quarter" idx="13"/>
          </p:nvPr>
        </p:nvSpPr>
        <p:spPr>
          <a:xfrm>
            <a:off x="479684" y="2015630"/>
            <a:ext cx="11034712" cy="560732"/>
          </a:xfrm>
        </p:spPr>
        <p:txBody>
          <a:bodyPr/>
          <a:lstStyle/>
          <a:p>
            <a:r>
              <a:rPr lang="en-US" b="1" dirty="0">
                <a:solidFill>
                  <a:schemeClr val="tx1"/>
                </a:solidFill>
                <a:latin typeface="Gotham book"/>
              </a:rPr>
              <a:t>6.8% of graduates went on to further study</a:t>
            </a:r>
          </a:p>
          <a:p>
            <a:endParaRPr lang="en-IE" dirty="0"/>
          </a:p>
        </p:txBody>
      </p:sp>
      <p:pic>
        <p:nvPicPr>
          <p:cNvPr id="6" name="Picture 5">
            <a:extLst>
              <a:ext uri="{FF2B5EF4-FFF2-40B4-BE49-F238E27FC236}">
                <a16:creationId xmlns:a16="http://schemas.microsoft.com/office/drawing/2014/main" id="{0C7303C7-6406-E44E-AB6A-990F9E150256}"/>
              </a:ext>
            </a:extLst>
          </p:cNvPr>
          <p:cNvPicPr>
            <a:picLocks noChangeAspect="1"/>
          </p:cNvPicPr>
          <p:nvPr/>
        </p:nvPicPr>
        <p:blipFill>
          <a:blip r:embed="rId2"/>
          <a:stretch>
            <a:fillRect/>
          </a:stretch>
        </p:blipFill>
        <p:spPr>
          <a:xfrm>
            <a:off x="838200" y="3687580"/>
            <a:ext cx="9864777" cy="2278505"/>
          </a:xfrm>
          <a:prstGeom prst="rect">
            <a:avLst/>
          </a:prstGeom>
        </p:spPr>
      </p:pic>
      <p:pic>
        <p:nvPicPr>
          <p:cNvPr id="7" name="Picture 6">
            <a:extLst>
              <a:ext uri="{FF2B5EF4-FFF2-40B4-BE49-F238E27FC236}">
                <a16:creationId xmlns:a16="http://schemas.microsoft.com/office/drawing/2014/main" id="{9B35CDAB-EFF8-7DA2-0BAB-DBFC812C7B6A}"/>
              </a:ext>
            </a:extLst>
          </p:cNvPr>
          <p:cNvPicPr>
            <a:picLocks noChangeAspect="1"/>
          </p:cNvPicPr>
          <p:nvPr/>
        </p:nvPicPr>
        <p:blipFill>
          <a:blip r:embed="rId3"/>
          <a:stretch>
            <a:fillRect/>
          </a:stretch>
        </p:blipFill>
        <p:spPr>
          <a:xfrm>
            <a:off x="318408" y="1080698"/>
            <a:ext cx="8289562" cy="772304"/>
          </a:xfrm>
          <a:prstGeom prst="rect">
            <a:avLst/>
          </a:prstGeom>
        </p:spPr>
      </p:pic>
      <p:pic>
        <p:nvPicPr>
          <p:cNvPr id="8" name="Picture 7" descr="A blue and white logo&#10;&#10;Description automatically generated">
            <a:extLst>
              <a:ext uri="{FF2B5EF4-FFF2-40B4-BE49-F238E27FC236}">
                <a16:creationId xmlns:a16="http://schemas.microsoft.com/office/drawing/2014/main" id="{46A18CA0-BEBD-6CED-FCA0-B1757AA218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1005" y="1352006"/>
            <a:ext cx="1461311" cy="889525"/>
          </a:xfrm>
          <a:prstGeom prst="rect">
            <a:avLst/>
          </a:prstGeom>
        </p:spPr>
      </p:pic>
    </p:spTree>
    <p:extLst>
      <p:ext uri="{BB962C8B-B14F-4D97-AF65-F5344CB8AC3E}">
        <p14:creationId xmlns:p14="http://schemas.microsoft.com/office/powerpoint/2010/main" val="40160992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A8A02-F455-9F18-E544-F54AA077D187}"/>
              </a:ext>
            </a:extLst>
          </p:cNvPr>
          <p:cNvSpPr>
            <a:spLocks noGrp="1"/>
          </p:cNvSpPr>
          <p:nvPr>
            <p:ph type="title"/>
          </p:nvPr>
        </p:nvSpPr>
        <p:spPr/>
        <p:txBody>
          <a:bodyPr/>
          <a:lstStyle/>
          <a:p>
            <a:r>
              <a:rPr lang="en-IE" b="1" dirty="0">
                <a:solidFill>
                  <a:schemeClr val="tx1"/>
                </a:solidFill>
                <a:latin typeface="GothamBook" charset="0"/>
              </a:rPr>
              <a:t>Relevance of Qualification</a:t>
            </a:r>
            <a:r>
              <a:rPr lang="en-IE" dirty="0"/>
              <a:t>	</a:t>
            </a:r>
          </a:p>
        </p:txBody>
      </p:sp>
      <p:sp>
        <p:nvSpPr>
          <p:cNvPr id="3" name="Content Placeholder 2">
            <a:extLst>
              <a:ext uri="{FF2B5EF4-FFF2-40B4-BE49-F238E27FC236}">
                <a16:creationId xmlns:a16="http://schemas.microsoft.com/office/drawing/2014/main" id="{99C4FA73-770E-3759-250D-FEC2CB5C52D7}"/>
              </a:ext>
            </a:extLst>
          </p:cNvPr>
          <p:cNvSpPr>
            <a:spLocks noGrp="1"/>
          </p:cNvSpPr>
          <p:nvPr>
            <p:ph idx="1"/>
          </p:nvPr>
        </p:nvSpPr>
        <p:spPr>
          <a:xfrm>
            <a:off x="370871" y="2146200"/>
            <a:ext cx="12011003" cy="3910841"/>
          </a:xfrm>
        </p:spPr>
        <p:txBody>
          <a:bodyPr/>
          <a:lstStyle/>
          <a:p>
            <a:r>
              <a:rPr lang="en-IE" b="1" dirty="0">
                <a:latin typeface="GothamBook" charset="0"/>
              </a:rPr>
              <a:t>66.38%</a:t>
            </a:r>
            <a:r>
              <a:rPr lang="en-IE" dirty="0">
                <a:latin typeface="GothamBook" charset="0"/>
              </a:rPr>
              <a:t> formal job requirement /advantageous</a:t>
            </a:r>
          </a:p>
        </p:txBody>
      </p:sp>
      <p:pic>
        <p:nvPicPr>
          <p:cNvPr id="6" name="Picture 5">
            <a:extLst>
              <a:ext uri="{FF2B5EF4-FFF2-40B4-BE49-F238E27FC236}">
                <a16:creationId xmlns:a16="http://schemas.microsoft.com/office/drawing/2014/main" id="{E94615FC-7354-D7ED-0F67-AFD2C404CF66}"/>
              </a:ext>
            </a:extLst>
          </p:cNvPr>
          <p:cNvPicPr>
            <a:picLocks noChangeAspect="1"/>
          </p:cNvPicPr>
          <p:nvPr/>
        </p:nvPicPr>
        <p:blipFill>
          <a:blip r:embed="rId2"/>
          <a:stretch>
            <a:fillRect/>
          </a:stretch>
        </p:blipFill>
        <p:spPr>
          <a:xfrm>
            <a:off x="1199213" y="3309598"/>
            <a:ext cx="7236635" cy="3041640"/>
          </a:xfrm>
          <a:prstGeom prst="rect">
            <a:avLst/>
          </a:prstGeom>
        </p:spPr>
      </p:pic>
      <p:pic>
        <p:nvPicPr>
          <p:cNvPr id="7" name="Picture 6">
            <a:extLst>
              <a:ext uri="{FF2B5EF4-FFF2-40B4-BE49-F238E27FC236}">
                <a16:creationId xmlns:a16="http://schemas.microsoft.com/office/drawing/2014/main" id="{308B07D4-AE59-2592-67F8-E73AAA32D21F}"/>
              </a:ext>
            </a:extLst>
          </p:cNvPr>
          <p:cNvPicPr>
            <a:picLocks noChangeAspect="1"/>
          </p:cNvPicPr>
          <p:nvPr/>
        </p:nvPicPr>
        <p:blipFill>
          <a:blip r:embed="rId3"/>
          <a:stretch>
            <a:fillRect/>
          </a:stretch>
        </p:blipFill>
        <p:spPr>
          <a:xfrm>
            <a:off x="370872" y="1109272"/>
            <a:ext cx="8203502" cy="918311"/>
          </a:xfrm>
          <a:prstGeom prst="rect">
            <a:avLst/>
          </a:prstGeom>
        </p:spPr>
      </p:pic>
      <p:pic>
        <p:nvPicPr>
          <p:cNvPr id="8" name="Picture 7" descr="A blue and white logo&#10;&#10;Description automatically generated">
            <a:extLst>
              <a:ext uri="{FF2B5EF4-FFF2-40B4-BE49-F238E27FC236}">
                <a16:creationId xmlns:a16="http://schemas.microsoft.com/office/drawing/2014/main" id="{F0A0B4A6-1923-0A50-82E6-075D843FFE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2281" y="4830418"/>
            <a:ext cx="1461311" cy="889525"/>
          </a:xfrm>
          <a:prstGeom prst="rect">
            <a:avLst/>
          </a:prstGeom>
        </p:spPr>
      </p:pic>
    </p:spTree>
    <p:extLst>
      <p:ext uri="{BB962C8B-B14F-4D97-AF65-F5344CB8AC3E}">
        <p14:creationId xmlns:p14="http://schemas.microsoft.com/office/powerpoint/2010/main" val="351039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7845A-C3A6-EFE8-B6E5-56C3A2728B45}"/>
              </a:ext>
            </a:extLst>
          </p:cNvPr>
          <p:cNvSpPr>
            <a:spLocks noGrp="1"/>
          </p:cNvSpPr>
          <p:nvPr>
            <p:ph type="title"/>
          </p:nvPr>
        </p:nvSpPr>
        <p:spPr>
          <a:xfrm>
            <a:off x="372546" y="144094"/>
            <a:ext cx="8637814" cy="1466848"/>
          </a:xfrm>
        </p:spPr>
        <p:txBody>
          <a:bodyPr/>
          <a:lstStyle/>
          <a:p>
            <a:r>
              <a:rPr lang="en-IE" b="1" dirty="0">
                <a:solidFill>
                  <a:schemeClr val="tx1"/>
                </a:solidFill>
                <a:latin typeface="GothamBook" charset="0"/>
              </a:rPr>
              <a:t>Employers class of 2024</a:t>
            </a:r>
          </a:p>
        </p:txBody>
      </p:sp>
      <p:sp>
        <p:nvSpPr>
          <p:cNvPr id="3" name="Content Placeholder 2">
            <a:extLst>
              <a:ext uri="{FF2B5EF4-FFF2-40B4-BE49-F238E27FC236}">
                <a16:creationId xmlns:a16="http://schemas.microsoft.com/office/drawing/2014/main" id="{C97EF1C9-BA64-20F7-DC7B-BF04147DE9A6}"/>
              </a:ext>
            </a:extLst>
          </p:cNvPr>
          <p:cNvSpPr>
            <a:spLocks noGrp="1"/>
          </p:cNvSpPr>
          <p:nvPr>
            <p:ph idx="1"/>
          </p:nvPr>
        </p:nvSpPr>
        <p:spPr>
          <a:xfrm>
            <a:off x="4841823" y="1356109"/>
            <a:ext cx="6709770" cy="5730042"/>
          </a:xfrm>
        </p:spPr>
        <p:txBody>
          <a:bodyPr/>
          <a:lstStyle/>
          <a:p>
            <a:pPr marL="0" indent="0">
              <a:buNone/>
            </a:pPr>
            <a:r>
              <a:rPr lang="en-IE" sz="2400" dirty="0">
                <a:latin typeface="GothamBook" charset="0"/>
              </a:rPr>
              <a:t>HSE, MTU, Eli Lily , PM Group, Boston Scientific, Johnson &amp; Johnson, Dell, Apple, Clearstream, Jones Engineering, Dairygold, Brothers of Charity, Abbott, Trend Micro, MSD Brinny, Liebherr, Irish Defence Forces, GE Healthcare, Eurofins, ESB, Teagasc, J&amp;J Medtech, Dornan Engineering, Verizon, Ryanair, Sygma Automation, Neodyne, Irving Oil, Horizons, Grant Thornton, Genesys, Esentire, Dept Education, Cuan Mhuire, Cadence, Bons Secours, BMD, Alter Domus, UCC, Tir Na Nóg, Food Safety, Sensori, Seaspeak, PwC, PFH Tech, Pepsico, MWP</a:t>
            </a:r>
            <a:r>
              <a:rPr lang="en-IE" sz="2800" dirty="0">
                <a:latin typeface="GothamBook" charset="0"/>
              </a:rPr>
              <a:t>…… </a:t>
            </a:r>
          </a:p>
        </p:txBody>
      </p:sp>
      <p:pic>
        <p:nvPicPr>
          <p:cNvPr id="4" name="Picture 3">
            <a:extLst>
              <a:ext uri="{FF2B5EF4-FFF2-40B4-BE49-F238E27FC236}">
                <a16:creationId xmlns:a16="http://schemas.microsoft.com/office/drawing/2014/main" id="{043C447F-DCFC-FF11-3C14-2536C04ED812}"/>
              </a:ext>
            </a:extLst>
          </p:cNvPr>
          <p:cNvPicPr>
            <a:picLocks noChangeAspect="1"/>
          </p:cNvPicPr>
          <p:nvPr/>
        </p:nvPicPr>
        <p:blipFill>
          <a:blip r:embed="rId2"/>
          <a:stretch>
            <a:fillRect/>
          </a:stretch>
        </p:blipFill>
        <p:spPr>
          <a:xfrm>
            <a:off x="394031" y="1610942"/>
            <a:ext cx="4297422" cy="4446964"/>
          </a:xfrm>
          <a:prstGeom prst="rect">
            <a:avLst/>
          </a:prstGeom>
        </p:spPr>
      </p:pic>
    </p:spTree>
    <p:extLst>
      <p:ext uri="{BB962C8B-B14F-4D97-AF65-F5344CB8AC3E}">
        <p14:creationId xmlns:p14="http://schemas.microsoft.com/office/powerpoint/2010/main" val="1784814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AD350760-F1C4-4BDF-C87C-3D6CF8084E87}"/>
              </a:ext>
            </a:extLst>
          </p:cNvPr>
          <p:cNvSpPr>
            <a:spLocks noGrp="1" noChangeArrowheads="1"/>
          </p:cNvSpPr>
          <p:nvPr>
            <p:ph type="ctrTitle"/>
          </p:nvPr>
        </p:nvSpPr>
        <p:spPr>
          <a:xfrm>
            <a:off x="560647" y="2794870"/>
            <a:ext cx="10218478" cy="1825374"/>
          </a:xfrm>
        </p:spPr>
        <p:txBody>
          <a:bodyPr/>
          <a:lstStyle/>
          <a:p>
            <a:pPr eaLnBrk="1" hangingPunct="1"/>
            <a:r>
              <a:rPr lang="en-US" altLang="en-US" sz="3200" b="1" dirty="0">
                <a:solidFill>
                  <a:srgbClr val="17417C"/>
                </a:solidFill>
                <a:latin typeface="GothamBook" charset="0"/>
              </a:rPr>
              <a:t>Looking forward to chatting later</a:t>
            </a:r>
            <a:r>
              <a:rPr lang="en-US" altLang="en-US" sz="3600" b="1" dirty="0">
                <a:solidFill>
                  <a:srgbClr val="17417C"/>
                </a:solidFill>
                <a:latin typeface="GothamBook" charset="0"/>
              </a:rPr>
              <a:t>!</a:t>
            </a:r>
            <a:br>
              <a:rPr lang="en-US" altLang="en-US" sz="3600" b="1" dirty="0">
                <a:solidFill>
                  <a:srgbClr val="17417C"/>
                </a:solidFill>
                <a:latin typeface="GothamBook" charset="0"/>
              </a:rPr>
            </a:br>
            <a:endParaRPr lang="en-US" altLang="en-US" sz="3600" b="1" dirty="0">
              <a:solidFill>
                <a:srgbClr val="17417C"/>
              </a:solidFill>
              <a:latin typeface="GothamBook" charset="0"/>
            </a:endParaRPr>
          </a:p>
        </p:txBody>
      </p:sp>
      <p:sp>
        <p:nvSpPr>
          <p:cNvPr id="28675" name="Subtitle 2">
            <a:extLst>
              <a:ext uri="{FF2B5EF4-FFF2-40B4-BE49-F238E27FC236}">
                <a16:creationId xmlns:a16="http://schemas.microsoft.com/office/drawing/2014/main" id="{5FEF5394-B612-B1CF-BF4A-1D2B40119C2F}"/>
              </a:ext>
            </a:extLst>
          </p:cNvPr>
          <p:cNvSpPr>
            <a:spLocks noGrp="1" noChangeArrowheads="1"/>
          </p:cNvSpPr>
          <p:nvPr>
            <p:ph type="subTitle" idx="1"/>
          </p:nvPr>
        </p:nvSpPr>
        <p:spPr/>
        <p:txBody>
          <a:bodyPr/>
          <a:lstStyle/>
          <a:p>
            <a:pPr eaLnBrk="1" hangingPunct="1"/>
            <a:r>
              <a:rPr lang="en-US" altLang="en-US" dirty="0">
                <a:latin typeface="GothamBook" charset="0"/>
              </a:rPr>
              <a:t>For more information, please email CareersCork@mtu.ie</a:t>
            </a:r>
          </a:p>
        </p:txBody>
      </p:sp>
      <p:sp>
        <p:nvSpPr>
          <p:cNvPr id="28676" name="Text Placeholder 3">
            <a:extLst>
              <a:ext uri="{FF2B5EF4-FFF2-40B4-BE49-F238E27FC236}">
                <a16:creationId xmlns:a16="http://schemas.microsoft.com/office/drawing/2014/main" id="{70C4B79E-398C-429A-03B4-94234C61FB86}"/>
              </a:ext>
            </a:extLst>
          </p:cNvPr>
          <p:cNvSpPr>
            <a:spLocks noGrp="1" noChangeArrowheads="1"/>
          </p:cNvSpPr>
          <p:nvPr>
            <p:ph type="body" sz="quarter" idx="10"/>
          </p:nvPr>
        </p:nvSpPr>
        <p:spPr/>
        <p:txBody>
          <a:bodyPr/>
          <a:lstStyle/>
          <a:p>
            <a:pPr eaLnBrk="1" hangingPunct="1"/>
            <a:endParaRPr lang="en-US" altLang="en-US" dirty="0">
              <a:latin typeface="IBM Plex Sans Condensed" panose="020B0506050203000203" pitchFamily="34" charset="0"/>
            </a:endParaRPr>
          </a:p>
        </p:txBody>
      </p:sp>
      <p:sp>
        <p:nvSpPr>
          <p:cNvPr id="28677" name="Text Placeholder 4">
            <a:extLst>
              <a:ext uri="{FF2B5EF4-FFF2-40B4-BE49-F238E27FC236}">
                <a16:creationId xmlns:a16="http://schemas.microsoft.com/office/drawing/2014/main" id="{E31CE615-83FC-960D-9B90-5D82EE17BEFC}"/>
              </a:ext>
            </a:extLst>
          </p:cNvPr>
          <p:cNvSpPr>
            <a:spLocks noGrp="1" noChangeArrowheads="1"/>
          </p:cNvSpPr>
          <p:nvPr>
            <p:ph type="body" sz="quarter" idx="11"/>
          </p:nvPr>
        </p:nvSpPr>
        <p:spPr/>
        <p:txBody>
          <a:bodyPr/>
          <a:lstStyle/>
          <a:p>
            <a:pPr eaLnBrk="1" hangingPunct="1"/>
            <a:r>
              <a:rPr lang="en-US" altLang="en-US" dirty="0">
                <a:latin typeface="IBM Plex Sans Condensed" panose="020B0506050203000203" pitchFamily="34" charset="0"/>
              </a:rPr>
              <a:t>December 2025</a:t>
            </a:r>
          </a:p>
        </p:txBody>
      </p:sp>
      <p:pic>
        <p:nvPicPr>
          <p:cNvPr id="4" name="Picture 3" descr="A blue and white logo&#10;&#10;Description automatically generated">
            <a:extLst>
              <a:ext uri="{FF2B5EF4-FFF2-40B4-BE49-F238E27FC236}">
                <a16:creationId xmlns:a16="http://schemas.microsoft.com/office/drawing/2014/main" id="{E868E183-EB9C-AC09-A12A-E4BF9EBD14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313" y="5460144"/>
            <a:ext cx="2735507" cy="639762"/>
          </a:xfrm>
          <a:prstGeom prst="rect">
            <a:avLst/>
          </a:prstGeom>
        </p:spPr>
      </p:pic>
      <p:pic>
        <p:nvPicPr>
          <p:cNvPr id="12" name="Picture 11">
            <a:extLst>
              <a:ext uri="{FF2B5EF4-FFF2-40B4-BE49-F238E27FC236}">
                <a16:creationId xmlns:a16="http://schemas.microsoft.com/office/drawing/2014/main" id="{A7FABD8A-BB3C-6B81-AF3C-DF431996E17B}"/>
              </a:ext>
            </a:extLst>
          </p:cNvPr>
          <p:cNvPicPr>
            <a:picLocks noChangeAspect="1"/>
          </p:cNvPicPr>
          <p:nvPr/>
        </p:nvPicPr>
        <p:blipFill>
          <a:blip r:embed="rId4"/>
          <a:stretch>
            <a:fillRect/>
          </a:stretch>
        </p:blipFill>
        <p:spPr>
          <a:xfrm>
            <a:off x="4138482" y="191737"/>
            <a:ext cx="6640110" cy="260313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4">
            <a:extLst>
              <a:ext uri="{FF2B5EF4-FFF2-40B4-BE49-F238E27FC236}">
                <a16:creationId xmlns:a16="http://schemas.microsoft.com/office/drawing/2014/main" id="{342545B1-EDB0-0744-91C6-161C6BBB8169}"/>
              </a:ext>
            </a:extLst>
          </p:cNvPr>
          <p:cNvSpPr txBox="1">
            <a:spLocks noGrp="1"/>
          </p:cNvSpPr>
          <p:nvPr>
            <p:ph type="title"/>
          </p:nvPr>
        </p:nvSpPr>
        <p:spPr>
          <a:xfrm>
            <a:off x="319088" y="0"/>
            <a:ext cx="8637587" cy="1200329"/>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br>
              <a:rPr lang="en-US" sz="3200" b="1" i="0" u="none" strike="noStrike" kern="1200" cap="none" spc="0" baseline="0" dirty="0">
                <a:solidFill>
                  <a:srgbClr val="000000"/>
                </a:solidFill>
                <a:uFillTx/>
                <a:latin typeface="Calibri"/>
              </a:rPr>
            </a:br>
            <a:r>
              <a:rPr lang="en-US" sz="4000" b="1" i="0" u="none" strike="noStrike" kern="1200" cap="none" spc="0" baseline="0" dirty="0">
                <a:solidFill>
                  <a:srgbClr val="000000"/>
                </a:solidFill>
                <a:uFillTx/>
                <a:latin typeface="GothamBook" charset="0"/>
              </a:rPr>
              <a:t>How we support students</a:t>
            </a:r>
            <a:endParaRPr lang="en-GB" sz="4000" b="1" i="0" u="none" strike="noStrike" kern="1200" cap="none" spc="0" baseline="0" dirty="0">
              <a:solidFill>
                <a:srgbClr val="000000"/>
              </a:solidFill>
              <a:uFillTx/>
              <a:latin typeface="GothamBook" charset="0"/>
            </a:endParaRPr>
          </a:p>
        </p:txBody>
      </p:sp>
      <p:pic>
        <p:nvPicPr>
          <p:cNvPr id="6" name="Picture 9" descr="Woman talking with therapist">
            <a:extLst>
              <a:ext uri="{FF2B5EF4-FFF2-40B4-BE49-F238E27FC236}">
                <a16:creationId xmlns:a16="http://schemas.microsoft.com/office/drawing/2014/main" id="{7EB0A179-3316-BA39-C282-DEC27E190A35}"/>
              </a:ext>
            </a:extLst>
          </p:cNvPr>
          <p:cNvPicPr>
            <a:picLocks noGrp="1" noChangeAspect="1"/>
          </p:cNvPicPr>
          <p:nvPr>
            <p:ph idx="1"/>
          </p:nvPr>
        </p:nvPicPr>
        <p:blipFill>
          <a:blip r:embed="rId3"/>
          <a:stretch>
            <a:fillRect/>
          </a:stretch>
        </p:blipFill>
        <p:spPr>
          <a:xfrm>
            <a:off x="319088" y="1548933"/>
            <a:ext cx="2531980" cy="1469345"/>
          </a:xfrm>
          <a:prstGeom prst="rect">
            <a:avLst/>
          </a:prstGeom>
          <a:noFill/>
          <a:ln cap="flat">
            <a:noFill/>
          </a:ln>
        </p:spPr>
      </p:pic>
      <p:pic>
        <p:nvPicPr>
          <p:cNvPr id="7" name="Picture 18" descr="Graphical user interface">
            <a:extLst>
              <a:ext uri="{FF2B5EF4-FFF2-40B4-BE49-F238E27FC236}">
                <a16:creationId xmlns:a16="http://schemas.microsoft.com/office/drawing/2014/main" id="{3EBFB94A-7935-69F6-1A84-32327DCEF3C1}"/>
              </a:ext>
            </a:extLst>
          </p:cNvPr>
          <p:cNvPicPr>
            <a:picLocks noChangeAspect="1"/>
          </p:cNvPicPr>
          <p:nvPr/>
        </p:nvPicPr>
        <p:blipFill>
          <a:blip r:embed="rId4"/>
          <a:stretch>
            <a:fillRect/>
          </a:stretch>
        </p:blipFill>
        <p:spPr>
          <a:xfrm>
            <a:off x="361917" y="3548164"/>
            <a:ext cx="2531980" cy="1469345"/>
          </a:xfrm>
          <a:prstGeom prst="rect">
            <a:avLst/>
          </a:prstGeom>
          <a:noFill/>
          <a:ln cap="flat">
            <a:noFill/>
          </a:ln>
        </p:spPr>
      </p:pic>
      <p:pic>
        <p:nvPicPr>
          <p:cNvPr id="10" name="Picture 15" descr="A picture containing red, statue">
            <a:extLst>
              <a:ext uri="{FF2B5EF4-FFF2-40B4-BE49-F238E27FC236}">
                <a16:creationId xmlns:a16="http://schemas.microsoft.com/office/drawing/2014/main" id="{550C2BCE-78BB-1149-BABA-DF8F90C4B9B1}"/>
              </a:ext>
            </a:extLst>
          </p:cNvPr>
          <p:cNvPicPr>
            <a:picLocks noChangeAspect="1"/>
          </p:cNvPicPr>
          <p:nvPr/>
        </p:nvPicPr>
        <p:blipFill>
          <a:blip r:embed="rId5"/>
          <a:stretch>
            <a:fillRect/>
          </a:stretch>
        </p:blipFill>
        <p:spPr>
          <a:xfrm>
            <a:off x="9321692" y="2574268"/>
            <a:ext cx="1144678" cy="1381801"/>
          </a:xfrm>
          <a:prstGeom prst="rect">
            <a:avLst/>
          </a:prstGeom>
          <a:noFill/>
          <a:ln cap="flat">
            <a:noFill/>
          </a:ln>
        </p:spPr>
      </p:pic>
      <p:pic>
        <p:nvPicPr>
          <p:cNvPr id="2" name="Picture 1" descr="A blue and white logo&#10;&#10;Description automatically generated">
            <a:extLst>
              <a:ext uri="{FF2B5EF4-FFF2-40B4-BE49-F238E27FC236}">
                <a16:creationId xmlns:a16="http://schemas.microsoft.com/office/drawing/2014/main" id="{F9B01F40-78EC-D530-3E0C-22107339BC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088" y="5547395"/>
            <a:ext cx="1387618" cy="605493"/>
          </a:xfrm>
          <a:prstGeom prst="rect">
            <a:avLst/>
          </a:prstGeom>
        </p:spPr>
      </p:pic>
      <p:pic>
        <p:nvPicPr>
          <p:cNvPr id="15" name="Picture 14" descr="Red tags with white letters">
            <a:extLst>
              <a:ext uri="{FF2B5EF4-FFF2-40B4-BE49-F238E27FC236}">
                <a16:creationId xmlns:a16="http://schemas.microsoft.com/office/drawing/2014/main" id="{B33A501A-BF05-FB0C-16A0-81C4F448E94E}"/>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8384336" y="1548933"/>
            <a:ext cx="3019391" cy="1025335"/>
          </a:xfrm>
          <a:prstGeom prst="rect">
            <a:avLst/>
          </a:prstGeom>
        </p:spPr>
      </p:pic>
      <p:pic>
        <p:nvPicPr>
          <p:cNvPr id="17" name="Picture 16">
            <a:extLst>
              <a:ext uri="{FF2B5EF4-FFF2-40B4-BE49-F238E27FC236}">
                <a16:creationId xmlns:a16="http://schemas.microsoft.com/office/drawing/2014/main" id="{1E5266C8-F55F-4CD9-6320-84AED22A0FA8}"/>
              </a:ext>
            </a:extLst>
          </p:cNvPr>
          <p:cNvPicPr>
            <a:picLocks noChangeAspect="1"/>
          </p:cNvPicPr>
          <p:nvPr/>
        </p:nvPicPr>
        <p:blipFill>
          <a:blip r:embed="rId9"/>
          <a:stretch>
            <a:fillRect/>
          </a:stretch>
        </p:blipFill>
        <p:spPr>
          <a:xfrm>
            <a:off x="3456473" y="1415997"/>
            <a:ext cx="4322457" cy="4736891"/>
          </a:xfrm>
          <a:prstGeom prst="rect">
            <a:avLst/>
          </a:prstGeom>
        </p:spPr>
      </p:pic>
      <p:pic>
        <p:nvPicPr>
          <p:cNvPr id="3" name="Picture 2">
            <a:extLst>
              <a:ext uri="{FF2B5EF4-FFF2-40B4-BE49-F238E27FC236}">
                <a16:creationId xmlns:a16="http://schemas.microsoft.com/office/drawing/2014/main" id="{C6417ACB-7650-DFF9-F530-AC62015C801A}"/>
              </a:ext>
            </a:extLst>
          </p:cNvPr>
          <p:cNvPicPr>
            <a:picLocks noChangeAspect="1"/>
          </p:cNvPicPr>
          <p:nvPr/>
        </p:nvPicPr>
        <p:blipFill>
          <a:blip r:embed="rId10"/>
          <a:stretch>
            <a:fillRect/>
          </a:stretch>
        </p:blipFill>
        <p:spPr>
          <a:xfrm>
            <a:off x="7942122" y="4378703"/>
            <a:ext cx="1779547" cy="659608"/>
          </a:xfrm>
          <a:prstGeom prst="rect">
            <a:avLst/>
          </a:prstGeom>
        </p:spPr>
      </p:pic>
      <p:pic>
        <p:nvPicPr>
          <p:cNvPr id="4" name="Picture 3">
            <a:extLst>
              <a:ext uri="{FF2B5EF4-FFF2-40B4-BE49-F238E27FC236}">
                <a16:creationId xmlns:a16="http://schemas.microsoft.com/office/drawing/2014/main" id="{C4753FFC-10F8-9C0B-7E31-CFCDDA4B4E83}"/>
              </a:ext>
            </a:extLst>
          </p:cNvPr>
          <p:cNvPicPr>
            <a:picLocks noChangeAspect="1"/>
          </p:cNvPicPr>
          <p:nvPr/>
        </p:nvPicPr>
        <p:blipFill>
          <a:blip r:embed="rId11"/>
          <a:stretch>
            <a:fillRect/>
          </a:stretch>
        </p:blipFill>
        <p:spPr>
          <a:xfrm>
            <a:off x="9729707" y="4263406"/>
            <a:ext cx="2100376" cy="1001900"/>
          </a:xfrm>
          <a:prstGeom prst="rect">
            <a:avLst/>
          </a:prstGeom>
        </p:spPr>
      </p:pic>
      <p:sp>
        <p:nvSpPr>
          <p:cNvPr id="8" name="Title 1">
            <a:extLst>
              <a:ext uri="{FF2B5EF4-FFF2-40B4-BE49-F238E27FC236}">
                <a16:creationId xmlns:a16="http://schemas.microsoft.com/office/drawing/2014/main" id="{F146D66B-9E9C-1E56-A0EF-66D8030AFD18}"/>
              </a:ext>
            </a:extLst>
          </p:cNvPr>
          <p:cNvSpPr txBox="1">
            <a:spLocks/>
          </p:cNvSpPr>
          <p:nvPr/>
        </p:nvSpPr>
        <p:spPr bwMode="auto">
          <a:xfrm>
            <a:off x="8384335" y="4686040"/>
            <a:ext cx="8637814" cy="146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accent2"/>
                </a:solidFill>
                <a:latin typeface="IBM Plex Sans Condensed" panose="020B0506050203000203" pitchFamily="34" charset="77"/>
                <a:ea typeface="+mj-ea"/>
                <a:cs typeface="+mj-cs"/>
              </a:defRPr>
            </a:lvl1pPr>
            <a:lvl2pPr algn="l" rtl="0" eaLnBrk="0" fontAlgn="base" hangingPunct="0">
              <a:lnSpc>
                <a:spcPct val="90000"/>
              </a:lnSpc>
              <a:spcBef>
                <a:spcPct val="0"/>
              </a:spcBef>
              <a:spcAft>
                <a:spcPct val="0"/>
              </a:spcAft>
              <a:defRPr sz="4400">
                <a:solidFill>
                  <a:schemeClr val="accent2"/>
                </a:solidFill>
                <a:latin typeface="IBM Plex Sans Condensed"/>
              </a:defRPr>
            </a:lvl2pPr>
            <a:lvl3pPr algn="l" rtl="0" eaLnBrk="0" fontAlgn="base" hangingPunct="0">
              <a:lnSpc>
                <a:spcPct val="90000"/>
              </a:lnSpc>
              <a:spcBef>
                <a:spcPct val="0"/>
              </a:spcBef>
              <a:spcAft>
                <a:spcPct val="0"/>
              </a:spcAft>
              <a:defRPr sz="4400">
                <a:solidFill>
                  <a:schemeClr val="accent2"/>
                </a:solidFill>
                <a:latin typeface="IBM Plex Sans Condensed"/>
              </a:defRPr>
            </a:lvl3pPr>
            <a:lvl4pPr algn="l" rtl="0" eaLnBrk="0" fontAlgn="base" hangingPunct="0">
              <a:lnSpc>
                <a:spcPct val="90000"/>
              </a:lnSpc>
              <a:spcBef>
                <a:spcPct val="0"/>
              </a:spcBef>
              <a:spcAft>
                <a:spcPct val="0"/>
              </a:spcAft>
              <a:defRPr sz="4400">
                <a:solidFill>
                  <a:schemeClr val="accent2"/>
                </a:solidFill>
                <a:latin typeface="IBM Plex Sans Condensed"/>
              </a:defRPr>
            </a:lvl4pPr>
            <a:lvl5pPr algn="l" rtl="0" eaLnBrk="0" fontAlgn="base" hangingPunct="0">
              <a:lnSpc>
                <a:spcPct val="90000"/>
              </a:lnSpc>
              <a:spcBef>
                <a:spcPct val="0"/>
              </a:spcBef>
              <a:spcAft>
                <a:spcPct val="0"/>
              </a:spcAft>
              <a:defRPr sz="4400">
                <a:solidFill>
                  <a:schemeClr val="accent2"/>
                </a:solidFill>
                <a:latin typeface="IBM Plex Sans Condensed"/>
              </a:defRPr>
            </a:lvl5pPr>
            <a:lvl6pPr marL="457200" algn="l" rtl="0" fontAlgn="base">
              <a:lnSpc>
                <a:spcPct val="90000"/>
              </a:lnSpc>
              <a:spcBef>
                <a:spcPct val="0"/>
              </a:spcBef>
              <a:spcAft>
                <a:spcPct val="0"/>
              </a:spcAft>
              <a:defRPr sz="4400">
                <a:solidFill>
                  <a:schemeClr val="accent2"/>
                </a:solidFill>
                <a:latin typeface="IBM Plex Sans Condensed"/>
              </a:defRPr>
            </a:lvl6pPr>
            <a:lvl7pPr marL="914400" algn="l" rtl="0" fontAlgn="base">
              <a:lnSpc>
                <a:spcPct val="90000"/>
              </a:lnSpc>
              <a:spcBef>
                <a:spcPct val="0"/>
              </a:spcBef>
              <a:spcAft>
                <a:spcPct val="0"/>
              </a:spcAft>
              <a:defRPr sz="4400">
                <a:solidFill>
                  <a:schemeClr val="accent2"/>
                </a:solidFill>
                <a:latin typeface="IBM Plex Sans Condensed"/>
              </a:defRPr>
            </a:lvl7pPr>
            <a:lvl8pPr marL="1371600" algn="l" rtl="0" fontAlgn="base">
              <a:lnSpc>
                <a:spcPct val="90000"/>
              </a:lnSpc>
              <a:spcBef>
                <a:spcPct val="0"/>
              </a:spcBef>
              <a:spcAft>
                <a:spcPct val="0"/>
              </a:spcAft>
              <a:defRPr sz="4400">
                <a:solidFill>
                  <a:schemeClr val="accent2"/>
                </a:solidFill>
                <a:latin typeface="IBM Plex Sans Condensed"/>
              </a:defRPr>
            </a:lvl8pPr>
            <a:lvl9pPr marL="1828800" algn="l" rtl="0" fontAlgn="base">
              <a:lnSpc>
                <a:spcPct val="90000"/>
              </a:lnSpc>
              <a:spcBef>
                <a:spcPct val="0"/>
              </a:spcBef>
              <a:spcAft>
                <a:spcPct val="0"/>
              </a:spcAft>
              <a:defRPr sz="4400">
                <a:solidFill>
                  <a:schemeClr val="accent2"/>
                </a:solidFill>
                <a:latin typeface="IBM Plex Sans Condensed"/>
              </a:defRPr>
            </a:lvl9pPr>
          </a:lstStyle>
          <a:p>
            <a:r>
              <a:rPr lang="en-IE" b="1" dirty="0">
                <a:solidFill>
                  <a:schemeClr val="tx1"/>
                </a:solidFill>
                <a:latin typeface="Gotham book"/>
              </a:rPr>
              <a:t>Award winner</a:t>
            </a:r>
          </a:p>
        </p:txBody>
      </p:sp>
    </p:spTree>
    <p:extLst>
      <p:ext uri="{BB962C8B-B14F-4D97-AF65-F5344CB8AC3E}">
        <p14:creationId xmlns:p14="http://schemas.microsoft.com/office/powerpoint/2010/main" val="4243637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58376-A8F5-7F06-1C72-5B65936A30E4}"/>
              </a:ext>
            </a:extLst>
          </p:cNvPr>
          <p:cNvSpPr>
            <a:spLocks noGrp="1"/>
          </p:cNvSpPr>
          <p:nvPr>
            <p:ph type="title"/>
          </p:nvPr>
        </p:nvSpPr>
        <p:spPr>
          <a:xfrm>
            <a:off x="349069" y="514942"/>
            <a:ext cx="8637814" cy="1466848"/>
          </a:xfrm>
        </p:spPr>
        <p:txBody>
          <a:bodyPr/>
          <a:lstStyle/>
          <a:p>
            <a:r>
              <a:rPr lang="en-IE" sz="6000" b="1" dirty="0">
                <a:solidFill>
                  <a:schemeClr val="tx1"/>
                </a:solidFill>
              </a:rPr>
              <a:t>              MTU Careers</a:t>
            </a:r>
            <a:br>
              <a:rPr lang="en-IE" sz="6000" b="1" dirty="0">
                <a:solidFill>
                  <a:schemeClr val="tx1"/>
                </a:solidFill>
              </a:rPr>
            </a:br>
            <a:endParaRPr lang="en-IE" dirty="0"/>
          </a:p>
        </p:txBody>
      </p:sp>
      <p:pic>
        <p:nvPicPr>
          <p:cNvPr id="5" name="Content Placeholder 4" descr="A person smiling with arrows pointing to the side&#10;&#10;AI-generated content may be incorrect.">
            <a:extLst>
              <a:ext uri="{FF2B5EF4-FFF2-40B4-BE49-F238E27FC236}">
                <a16:creationId xmlns:a16="http://schemas.microsoft.com/office/drawing/2014/main" id="{06836B8D-A4F5-4E61-CFC6-9EC83A1C1CE6}"/>
              </a:ext>
            </a:extLst>
          </p:cNvPr>
          <p:cNvPicPr>
            <a:picLocks noGrp="1" noChangeAspect="1"/>
          </p:cNvPicPr>
          <p:nvPr>
            <p:ph idx="1"/>
          </p:nvPr>
        </p:nvPicPr>
        <p:blipFill>
          <a:blip r:embed="rId3"/>
          <a:stretch>
            <a:fillRect/>
          </a:stretch>
        </p:blipFill>
        <p:spPr>
          <a:xfrm>
            <a:off x="0" y="1827266"/>
            <a:ext cx="2283564" cy="3708862"/>
          </a:xfrm>
        </p:spPr>
      </p:pic>
      <p:pic>
        <p:nvPicPr>
          <p:cNvPr id="32" name="Picture 31" descr="A blue and white logo&#10;&#10;Description automatically generated">
            <a:extLst>
              <a:ext uri="{FF2B5EF4-FFF2-40B4-BE49-F238E27FC236}">
                <a16:creationId xmlns:a16="http://schemas.microsoft.com/office/drawing/2014/main" id="{30756B34-9B24-0062-1130-485F20A11F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056" y="465210"/>
            <a:ext cx="1735440" cy="915534"/>
          </a:xfrm>
          <a:prstGeom prst="rect">
            <a:avLst/>
          </a:prstGeom>
        </p:spPr>
      </p:pic>
      <p:pic>
        <p:nvPicPr>
          <p:cNvPr id="7" name="Picture 6" descr="A person smiling with arrows pointing to the side&#10;&#10;AI-generated content may be incorrect.">
            <a:extLst>
              <a:ext uri="{FF2B5EF4-FFF2-40B4-BE49-F238E27FC236}">
                <a16:creationId xmlns:a16="http://schemas.microsoft.com/office/drawing/2014/main" id="{E3B8531B-E0FA-7D9D-0B64-6FEA8A96BFAF}"/>
              </a:ext>
            </a:extLst>
          </p:cNvPr>
          <p:cNvPicPr>
            <a:picLocks noChangeAspect="1"/>
          </p:cNvPicPr>
          <p:nvPr/>
        </p:nvPicPr>
        <p:blipFill>
          <a:blip r:embed="rId5"/>
          <a:stretch>
            <a:fillRect/>
          </a:stretch>
        </p:blipFill>
        <p:spPr>
          <a:xfrm>
            <a:off x="1645765" y="1827269"/>
            <a:ext cx="2023631" cy="3708862"/>
          </a:xfrm>
          <a:prstGeom prst="rect">
            <a:avLst/>
          </a:prstGeom>
        </p:spPr>
      </p:pic>
      <p:pic>
        <p:nvPicPr>
          <p:cNvPr id="9" name="Picture 8" descr="A person smiling with glasses&#10;&#10;AI-generated content may be incorrect.">
            <a:extLst>
              <a:ext uri="{FF2B5EF4-FFF2-40B4-BE49-F238E27FC236}">
                <a16:creationId xmlns:a16="http://schemas.microsoft.com/office/drawing/2014/main" id="{A62F29E8-85A0-3CED-B2B3-7B9A3E12E3B0}"/>
              </a:ext>
            </a:extLst>
          </p:cNvPr>
          <p:cNvPicPr>
            <a:picLocks noChangeAspect="1"/>
          </p:cNvPicPr>
          <p:nvPr/>
        </p:nvPicPr>
        <p:blipFill>
          <a:blip r:embed="rId6"/>
          <a:stretch>
            <a:fillRect/>
          </a:stretch>
        </p:blipFill>
        <p:spPr>
          <a:xfrm>
            <a:off x="4962534" y="1777534"/>
            <a:ext cx="2023631" cy="3758594"/>
          </a:xfrm>
          <a:prstGeom prst="rect">
            <a:avLst/>
          </a:prstGeom>
        </p:spPr>
      </p:pic>
      <p:pic>
        <p:nvPicPr>
          <p:cNvPr id="11" name="Picture 10" descr="A person smiling with arrows pointing to her head&#10;&#10;AI-generated content may be incorrect.">
            <a:extLst>
              <a:ext uri="{FF2B5EF4-FFF2-40B4-BE49-F238E27FC236}">
                <a16:creationId xmlns:a16="http://schemas.microsoft.com/office/drawing/2014/main" id="{3D048230-898E-8D0D-0028-3E1178652F8F}"/>
              </a:ext>
            </a:extLst>
          </p:cNvPr>
          <p:cNvPicPr>
            <a:picLocks noChangeAspect="1"/>
          </p:cNvPicPr>
          <p:nvPr/>
        </p:nvPicPr>
        <p:blipFill>
          <a:blip r:embed="rId7"/>
          <a:stretch>
            <a:fillRect/>
          </a:stretch>
        </p:blipFill>
        <p:spPr>
          <a:xfrm>
            <a:off x="6558499" y="1877004"/>
            <a:ext cx="2428383" cy="3659127"/>
          </a:xfrm>
          <a:prstGeom prst="rect">
            <a:avLst/>
          </a:prstGeom>
        </p:spPr>
      </p:pic>
      <p:pic>
        <p:nvPicPr>
          <p:cNvPr id="15" name="Picture 14" descr="A person wearing glasses and a green shirt&#10;&#10;AI-generated content may be incorrect.">
            <a:extLst>
              <a:ext uri="{FF2B5EF4-FFF2-40B4-BE49-F238E27FC236}">
                <a16:creationId xmlns:a16="http://schemas.microsoft.com/office/drawing/2014/main" id="{9E81C151-62FA-99D1-2C9E-18BEEF0DD62B}"/>
              </a:ext>
            </a:extLst>
          </p:cNvPr>
          <p:cNvPicPr>
            <a:picLocks noChangeAspect="1"/>
          </p:cNvPicPr>
          <p:nvPr/>
        </p:nvPicPr>
        <p:blipFill>
          <a:blip r:embed="rId8"/>
          <a:stretch>
            <a:fillRect/>
          </a:stretch>
        </p:blipFill>
        <p:spPr>
          <a:xfrm>
            <a:off x="10048826" y="1777534"/>
            <a:ext cx="2143173" cy="3758594"/>
          </a:xfrm>
          <a:prstGeom prst="rect">
            <a:avLst/>
          </a:prstGeom>
        </p:spPr>
      </p:pic>
      <p:pic>
        <p:nvPicPr>
          <p:cNvPr id="18" name="Picture 17" descr="A person with a beard and blue arrows&#10;&#10;AI-generated content may be incorrect.">
            <a:extLst>
              <a:ext uri="{FF2B5EF4-FFF2-40B4-BE49-F238E27FC236}">
                <a16:creationId xmlns:a16="http://schemas.microsoft.com/office/drawing/2014/main" id="{F82CFC01-2218-BB46-E7BC-D3FFCB859925}"/>
              </a:ext>
            </a:extLst>
          </p:cNvPr>
          <p:cNvPicPr>
            <a:picLocks noChangeAspect="1"/>
          </p:cNvPicPr>
          <p:nvPr/>
        </p:nvPicPr>
        <p:blipFill>
          <a:blip r:embed="rId9"/>
          <a:stretch>
            <a:fillRect/>
          </a:stretch>
        </p:blipFill>
        <p:spPr>
          <a:xfrm>
            <a:off x="8566899" y="1837039"/>
            <a:ext cx="1901911" cy="3708862"/>
          </a:xfrm>
          <a:prstGeom prst="rect">
            <a:avLst/>
          </a:prstGeom>
        </p:spPr>
      </p:pic>
      <p:pic>
        <p:nvPicPr>
          <p:cNvPr id="28" name="Picture 27" descr="A person smiling with arrows pointing to the side&#10;&#10;AI-generated content may be incorrect.">
            <a:extLst>
              <a:ext uri="{FF2B5EF4-FFF2-40B4-BE49-F238E27FC236}">
                <a16:creationId xmlns:a16="http://schemas.microsoft.com/office/drawing/2014/main" id="{3B1B72C4-28B5-A1D7-9FAE-0130DAF9A869}"/>
              </a:ext>
            </a:extLst>
          </p:cNvPr>
          <p:cNvPicPr>
            <a:picLocks noChangeAspect="1"/>
          </p:cNvPicPr>
          <p:nvPr/>
        </p:nvPicPr>
        <p:blipFill>
          <a:blip r:embed="rId10"/>
          <a:stretch>
            <a:fillRect/>
          </a:stretch>
        </p:blipFill>
        <p:spPr>
          <a:xfrm>
            <a:off x="3543536" y="1827267"/>
            <a:ext cx="1754991" cy="3708865"/>
          </a:xfrm>
          <a:prstGeom prst="rect">
            <a:avLst/>
          </a:prstGeom>
        </p:spPr>
      </p:pic>
      <p:sp>
        <p:nvSpPr>
          <p:cNvPr id="3" name="TextBox 2">
            <a:extLst>
              <a:ext uri="{FF2B5EF4-FFF2-40B4-BE49-F238E27FC236}">
                <a16:creationId xmlns:a16="http://schemas.microsoft.com/office/drawing/2014/main" id="{2A135E61-0E2E-AB1F-01EB-BDC06DFD0FC7}"/>
              </a:ext>
            </a:extLst>
          </p:cNvPr>
          <p:cNvSpPr txBox="1"/>
          <p:nvPr/>
        </p:nvSpPr>
        <p:spPr>
          <a:xfrm>
            <a:off x="1772859" y="5453568"/>
            <a:ext cx="2023631" cy="923330"/>
          </a:xfrm>
          <a:prstGeom prst="rect">
            <a:avLst/>
          </a:prstGeom>
          <a:noFill/>
        </p:spPr>
        <p:txBody>
          <a:bodyPr wrap="square" rtlCol="0">
            <a:spAutoFit/>
          </a:bodyPr>
          <a:lstStyle/>
          <a:p>
            <a:r>
              <a:rPr lang="en-IE" b="1" dirty="0"/>
              <a:t>Creative, Performing Arts</a:t>
            </a:r>
          </a:p>
          <a:p>
            <a:r>
              <a:rPr lang="en-IE" b="1" dirty="0"/>
              <a:t>&amp; Media</a:t>
            </a:r>
          </a:p>
        </p:txBody>
      </p:sp>
      <p:sp>
        <p:nvSpPr>
          <p:cNvPr id="4" name="TextBox 3">
            <a:extLst>
              <a:ext uri="{FF2B5EF4-FFF2-40B4-BE49-F238E27FC236}">
                <a16:creationId xmlns:a16="http://schemas.microsoft.com/office/drawing/2014/main" id="{CF24146E-B055-60BE-01E6-69BA98CA483A}"/>
              </a:ext>
            </a:extLst>
          </p:cNvPr>
          <p:cNvSpPr txBox="1"/>
          <p:nvPr/>
        </p:nvSpPr>
        <p:spPr>
          <a:xfrm>
            <a:off x="3703800" y="5566332"/>
            <a:ext cx="2023631" cy="369332"/>
          </a:xfrm>
          <a:prstGeom prst="rect">
            <a:avLst/>
          </a:prstGeom>
          <a:noFill/>
        </p:spPr>
        <p:txBody>
          <a:bodyPr wrap="square" rtlCol="0">
            <a:spAutoFit/>
          </a:bodyPr>
          <a:lstStyle/>
          <a:p>
            <a:r>
              <a:rPr lang="en-IE" b="1" dirty="0"/>
              <a:t>Business</a:t>
            </a:r>
          </a:p>
        </p:txBody>
      </p:sp>
      <p:sp>
        <p:nvSpPr>
          <p:cNvPr id="6" name="TextBox 5">
            <a:extLst>
              <a:ext uri="{FF2B5EF4-FFF2-40B4-BE49-F238E27FC236}">
                <a16:creationId xmlns:a16="http://schemas.microsoft.com/office/drawing/2014/main" id="{C26F6D11-2908-5629-0A41-DF2C525933B1}"/>
              </a:ext>
            </a:extLst>
          </p:cNvPr>
          <p:cNvSpPr txBox="1"/>
          <p:nvPr/>
        </p:nvSpPr>
        <p:spPr>
          <a:xfrm>
            <a:off x="5138795" y="5494846"/>
            <a:ext cx="2023631" cy="923330"/>
          </a:xfrm>
          <a:prstGeom prst="rect">
            <a:avLst/>
          </a:prstGeom>
          <a:noFill/>
        </p:spPr>
        <p:txBody>
          <a:bodyPr wrap="square" rtlCol="0">
            <a:spAutoFit/>
          </a:bodyPr>
          <a:lstStyle/>
          <a:p>
            <a:r>
              <a:rPr lang="en-IE" b="1" dirty="0"/>
              <a:t>Engineering;</a:t>
            </a:r>
          </a:p>
          <a:p>
            <a:r>
              <a:rPr lang="en-IE" b="1" dirty="0"/>
              <a:t>Science &amp; Informatics</a:t>
            </a:r>
          </a:p>
        </p:txBody>
      </p:sp>
      <p:sp>
        <p:nvSpPr>
          <p:cNvPr id="8" name="TextBox 7">
            <a:extLst>
              <a:ext uri="{FF2B5EF4-FFF2-40B4-BE49-F238E27FC236}">
                <a16:creationId xmlns:a16="http://schemas.microsoft.com/office/drawing/2014/main" id="{9294CB8A-1AC4-0770-32BE-9EAE83B79EF4}"/>
              </a:ext>
            </a:extLst>
          </p:cNvPr>
          <p:cNvSpPr txBox="1"/>
          <p:nvPr/>
        </p:nvSpPr>
        <p:spPr>
          <a:xfrm>
            <a:off x="6822784" y="5494846"/>
            <a:ext cx="2023631" cy="646331"/>
          </a:xfrm>
          <a:prstGeom prst="rect">
            <a:avLst/>
          </a:prstGeom>
          <a:noFill/>
        </p:spPr>
        <p:txBody>
          <a:bodyPr wrap="square" rtlCol="0">
            <a:spAutoFit/>
          </a:bodyPr>
          <a:lstStyle/>
          <a:p>
            <a:r>
              <a:rPr lang="en-IE" b="1" dirty="0"/>
              <a:t>Health &amp; Social Science</a:t>
            </a:r>
          </a:p>
        </p:txBody>
      </p:sp>
      <p:sp>
        <p:nvSpPr>
          <p:cNvPr id="10" name="TextBox 9">
            <a:extLst>
              <a:ext uri="{FF2B5EF4-FFF2-40B4-BE49-F238E27FC236}">
                <a16:creationId xmlns:a16="http://schemas.microsoft.com/office/drawing/2014/main" id="{19D84229-4828-69D5-8E58-317B2CC7FD6E}"/>
              </a:ext>
            </a:extLst>
          </p:cNvPr>
          <p:cNvSpPr txBox="1"/>
          <p:nvPr/>
        </p:nvSpPr>
        <p:spPr>
          <a:xfrm>
            <a:off x="9020930" y="5550882"/>
            <a:ext cx="2023631" cy="646331"/>
          </a:xfrm>
          <a:prstGeom prst="rect">
            <a:avLst/>
          </a:prstGeom>
          <a:noFill/>
        </p:spPr>
        <p:txBody>
          <a:bodyPr wrap="square" rtlCol="0">
            <a:spAutoFit/>
          </a:bodyPr>
          <a:lstStyle/>
          <a:p>
            <a:r>
              <a:rPr lang="en-IE" b="1" dirty="0"/>
              <a:t>Comm &amp; </a:t>
            </a:r>
          </a:p>
          <a:p>
            <a:r>
              <a:rPr lang="en-IE" b="1" dirty="0"/>
              <a:t>Events</a:t>
            </a:r>
          </a:p>
        </p:txBody>
      </p:sp>
      <p:sp>
        <p:nvSpPr>
          <p:cNvPr id="12" name="TextBox 11">
            <a:extLst>
              <a:ext uri="{FF2B5EF4-FFF2-40B4-BE49-F238E27FC236}">
                <a16:creationId xmlns:a16="http://schemas.microsoft.com/office/drawing/2014/main" id="{0A49A4AD-3151-FABA-C87E-ADABB5F35D2D}"/>
              </a:ext>
            </a:extLst>
          </p:cNvPr>
          <p:cNvSpPr txBox="1"/>
          <p:nvPr/>
        </p:nvSpPr>
        <p:spPr>
          <a:xfrm>
            <a:off x="10401002" y="5545901"/>
            <a:ext cx="2023631" cy="369332"/>
          </a:xfrm>
          <a:prstGeom prst="rect">
            <a:avLst/>
          </a:prstGeom>
          <a:noFill/>
        </p:spPr>
        <p:txBody>
          <a:bodyPr wrap="square" rtlCol="0">
            <a:spAutoFit/>
          </a:bodyPr>
          <a:lstStyle/>
          <a:p>
            <a:r>
              <a:rPr lang="en-IE" b="1" dirty="0"/>
              <a:t>Administrator</a:t>
            </a:r>
          </a:p>
        </p:txBody>
      </p:sp>
    </p:spTree>
    <p:extLst>
      <p:ext uri="{BB962C8B-B14F-4D97-AF65-F5344CB8AC3E}">
        <p14:creationId xmlns:p14="http://schemas.microsoft.com/office/powerpoint/2010/main" val="8768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C06E5FC0-2F4B-163E-7C0B-9C10C2E84016}"/>
              </a:ext>
            </a:extLst>
          </p:cNvPr>
          <p:cNvSpPr txBox="1">
            <a:spLocks/>
          </p:cNvSpPr>
          <p:nvPr/>
        </p:nvSpPr>
        <p:spPr>
          <a:xfrm>
            <a:off x="1979120" y="4105462"/>
            <a:ext cx="15026636" cy="37605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0" i="0" kern="1200">
                <a:solidFill>
                  <a:schemeClr val="tx2"/>
                </a:solidFill>
                <a:latin typeface="IBM Plex Sans Condensed" panose="020B050605020300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b="0" i="0" kern="1200">
                <a:solidFill>
                  <a:schemeClr val="accent3"/>
                </a:solidFill>
                <a:latin typeface="IBM Plex Sans Condensed" panose="020B050605020300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1"/>
                </a:solidFill>
                <a:latin typeface="IBM Plex Sans Condensed" panose="020B050605020300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b="0" i="0" kern="1200">
                <a:solidFill>
                  <a:schemeClr val="accent2"/>
                </a:solidFill>
                <a:latin typeface="IBM Plex Sans Condensed" panose="020B050605020300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IBM Plex Sans Condensed" panose="020B050605020300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70000"/>
              </a:lnSpc>
              <a:buNone/>
            </a:pPr>
            <a:r>
              <a:rPr lang="en-US" sz="4000" b="1" dirty="0">
                <a:solidFill>
                  <a:schemeClr val="tx1"/>
                </a:solidFill>
                <a:latin typeface="+mn-lt"/>
              </a:rPr>
              <a:t>Online toolkit &amp; library</a:t>
            </a:r>
          </a:p>
          <a:p>
            <a:pPr marL="0" indent="0">
              <a:lnSpc>
                <a:spcPct val="70000"/>
              </a:lnSpc>
              <a:buNone/>
            </a:pPr>
            <a:r>
              <a:rPr lang="en-US" sz="3200" dirty="0">
                <a:solidFill>
                  <a:schemeClr val="tx1"/>
                </a:solidFill>
                <a:latin typeface="+mn-lt"/>
              </a:rPr>
              <a:t>A.I. CV Scan</a:t>
            </a:r>
          </a:p>
          <a:p>
            <a:pPr marL="0" indent="0">
              <a:lnSpc>
                <a:spcPct val="70000"/>
              </a:lnSpc>
              <a:buNone/>
            </a:pPr>
            <a:r>
              <a:rPr lang="en-US" sz="3200" dirty="0">
                <a:solidFill>
                  <a:schemeClr val="tx1"/>
                </a:solidFill>
                <a:latin typeface="+mn-lt"/>
              </a:rPr>
              <a:t>A.I. Mock Interview</a:t>
            </a:r>
          </a:p>
          <a:p>
            <a:pPr marL="0" indent="0">
              <a:lnSpc>
                <a:spcPct val="70000"/>
              </a:lnSpc>
              <a:buNone/>
            </a:pPr>
            <a:r>
              <a:rPr lang="en-US" sz="3200" dirty="0">
                <a:solidFill>
                  <a:schemeClr val="tx1"/>
                </a:solidFill>
                <a:latin typeface="+mn-lt"/>
              </a:rPr>
              <a:t>Career Assessments </a:t>
            </a:r>
          </a:p>
          <a:p>
            <a:pPr marL="0" indent="0">
              <a:lnSpc>
                <a:spcPct val="70000"/>
              </a:lnSpc>
              <a:buNone/>
            </a:pPr>
            <a:endParaRPr lang="en-US" sz="3200" dirty="0">
              <a:solidFill>
                <a:schemeClr val="tx1"/>
              </a:solidFill>
              <a:latin typeface="+mn-lt"/>
            </a:endParaRPr>
          </a:p>
          <a:p>
            <a:pPr marL="0" indent="0">
              <a:lnSpc>
                <a:spcPct val="70000"/>
              </a:lnSpc>
              <a:buNone/>
            </a:pPr>
            <a:endParaRPr lang="en-US" sz="3200" dirty="0">
              <a:solidFill>
                <a:schemeClr val="tx1"/>
              </a:solidFill>
              <a:latin typeface="+mn-lt"/>
            </a:endParaRPr>
          </a:p>
          <a:p>
            <a:pPr>
              <a:lnSpc>
                <a:spcPct val="70000"/>
              </a:lnSpc>
            </a:pPr>
            <a:endParaRPr lang="en-US" sz="3200" b="1" dirty="0">
              <a:solidFill>
                <a:schemeClr val="tx1"/>
              </a:solidFill>
              <a:highlight>
                <a:srgbClr val="FF00FF"/>
              </a:highlight>
              <a:latin typeface="GothamBook" charset="0"/>
            </a:endParaRPr>
          </a:p>
          <a:p>
            <a:pPr>
              <a:lnSpc>
                <a:spcPct val="70000"/>
              </a:lnSpc>
            </a:pPr>
            <a:endParaRPr lang="en-US" sz="3200" b="1" dirty="0">
              <a:solidFill>
                <a:schemeClr val="tx1"/>
              </a:solidFill>
              <a:latin typeface="GothamBook" charset="0"/>
            </a:endParaRPr>
          </a:p>
          <a:p>
            <a:pPr>
              <a:lnSpc>
                <a:spcPct val="70000"/>
              </a:lnSpc>
            </a:pPr>
            <a:endParaRPr lang="en-US" sz="3200" b="1" dirty="0">
              <a:solidFill>
                <a:schemeClr val="tx1"/>
              </a:solidFill>
              <a:latin typeface="GothamBook" charset="0"/>
            </a:endParaRPr>
          </a:p>
          <a:p>
            <a:pPr>
              <a:lnSpc>
                <a:spcPct val="70000"/>
              </a:lnSpc>
            </a:pPr>
            <a:endParaRPr lang="en-US" sz="3200" b="1" dirty="0">
              <a:solidFill>
                <a:schemeClr val="tx1"/>
              </a:solidFill>
              <a:highlight>
                <a:srgbClr val="FFFF00"/>
              </a:highlight>
              <a:latin typeface="GothamBook" charset="0"/>
            </a:endParaRPr>
          </a:p>
        </p:txBody>
      </p:sp>
      <p:pic>
        <p:nvPicPr>
          <p:cNvPr id="3" name="Picture 2" descr="A cell phone with a screen on">
            <a:extLst>
              <a:ext uri="{FF2B5EF4-FFF2-40B4-BE49-F238E27FC236}">
                <a16:creationId xmlns:a16="http://schemas.microsoft.com/office/drawing/2014/main" id="{357C92A1-CF86-35E5-0078-4F0C2C1EF17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493789" y="2005853"/>
            <a:ext cx="6696147" cy="4522679"/>
          </a:xfrm>
          <a:prstGeom prst="rect">
            <a:avLst/>
          </a:prstGeom>
        </p:spPr>
      </p:pic>
      <p:pic>
        <p:nvPicPr>
          <p:cNvPr id="6" name="Picture 5" descr="A blue and white logo&#10;&#10;Description automatically generated">
            <a:extLst>
              <a:ext uri="{FF2B5EF4-FFF2-40B4-BE49-F238E27FC236}">
                <a16:creationId xmlns:a16="http://schemas.microsoft.com/office/drawing/2014/main" id="{8ADFEF89-CAEF-7140-420A-BD1F425E61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760" y="428457"/>
            <a:ext cx="1885360" cy="699478"/>
          </a:xfrm>
          <a:prstGeom prst="rect">
            <a:avLst/>
          </a:prstGeom>
        </p:spPr>
      </p:pic>
      <p:pic>
        <p:nvPicPr>
          <p:cNvPr id="5" name="Content Placeholder 4" descr="A blue square with white text and a letter c">
            <a:extLst>
              <a:ext uri="{FF2B5EF4-FFF2-40B4-BE49-F238E27FC236}">
                <a16:creationId xmlns:a16="http://schemas.microsoft.com/office/drawing/2014/main" id="{F12BA0D2-62FA-038E-F162-960B842F3248}"/>
              </a:ext>
            </a:extLst>
          </p:cNvPr>
          <p:cNvPicPr>
            <a:picLocks noGrp="1" noChangeAspect="1"/>
          </p:cNvPicPr>
          <p:nvPr>
            <p:ph idx="1"/>
          </p:nvPr>
        </p:nvPicPr>
        <p:blipFill>
          <a:blip r:embed="rId6"/>
          <a:stretch>
            <a:fillRect/>
          </a:stretch>
        </p:blipFill>
        <p:spPr>
          <a:xfrm>
            <a:off x="93760" y="4105462"/>
            <a:ext cx="1848352" cy="1748583"/>
          </a:xfrm>
        </p:spPr>
      </p:pic>
      <p:sp>
        <p:nvSpPr>
          <p:cNvPr id="9" name="TextBox 8">
            <a:extLst>
              <a:ext uri="{FF2B5EF4-FFF2-40B4-BE49-F238E27FC236}">
                <a16:creationId xmlns:a16="http://schemas.microsoft.com/office/drawing/2014/main" id="{749935D7-F01C-31D6-53C6-651B33C8AD54}"/>
              </a:ext>
            </a:extLst>
          </p:cNvPr>
          <p:cNvSpPr txBox="1"/>
          <p:nvPr/>
        </p:nvSpPr>
        <p:spPr>
          <a:xfrm>
            <a:off x="2174049" y="329468"/>
            <a:ext cx="8038831" cy="1508105"/>
          </a:xfrm>
          <a:prstGeom prst="rect">
            <a:avLst/>
          </a:prstGeom>
          <a:noFill/>
        </p:spPr>
        <p:txBody>
          <a:bodyPr wrap="square" rtlCol="0">
            <a:spAutoFit/>
          </a:bodyPr>
          <a:lstStyle/>
          <a:p>
            <a:r>
              <a:rPr lang="en-IE" sz="6000" b="1" dirty="0"/>
              <a:t>Career Tech</a:t>
            </a:r>
          </a:p>
          <a:p>
            <a:endParaRPr lang="en-IE" sz="3200" b="1" dirty="0"/>
          </a:p>
        </p:txBody>
      </p:sp>
      <p:pic>
        <p:nvPicPr>
          <p:cNvPr id="7" name="Picture 6" descr="A blue square sign with white text and white circles&#10;&#10;AI-generated content may be incorrect.">
            <a:extLst>
              <a:ext uri="{FF2B5EF4-FFF2-40B4-BE49-F238E27FC236}">
                <a16:creationId xmlns:a16="http://schemas.microsoft.com/office/drawing/2014/main" id="{CF4053BC-2030-1303-1445-15EA51385BE3}"/>
              </a:ext>
            </a:extLst>
          </p:cNvPr>
          <p:cNvPicPr>
            <a:picLocks noChangeAspect="1"/>
          </p:cNvPicPr>
          <p:nvPr/>
        </p:nvPicPr>
        <p:blipFill>
          <a:blip r:embed="rId7"/>
          <a:stretch>
            <a:fillRect/>
          </a:stretch>
        </p:blipFill>
        <p:spPr>
          <a:xfrm>
            <a:off x="0" y="1472370"/>
            <a:ext cx="1979120" cy="1983209"/>
          </a:xfrm>
          <a:prstGeom prst="rect">
            <a:avLst/>
          </a:prstGeom>
        </p:spPr>
      </p:pic>
      <p:sp>
        <p:nvSpPr>
          <p:cNvPr id="11" name="TextBox 10">
            <a:extLst>
              <a:ext uri="{FF2B5EF4-FFF2-40B4-BE49-F238E27FC236}">
                <a16:creationId xmlns:a16="http://schemas.microsoft.com/office/drawing/2014/main" id="{A7F840F9-DA8E-F343-CF2C-4EF2ED8081AE}"/>
              </a:ext>
            </a:extLst>
          </p:cNvPr>
          <p:cNvSpPr txBox="1"/>
          <p:nvPr/>
        </p:nvSpPr>
        <p:spPr>
          <a:xfrm>
            <a:off x="1984286" y="1666832"/>
            <a:ext cx="5251639" cy="1569660"/>
          </a:xfrm>
          <a:prstGeom prst="rect">
            <a:avLst/>
          </a:prstGeom>
          <a:noFill/>
        </p:spPr>
        <p:txBody>
          <a:bodyPr wrap="square" rtlCol="0">
            <a:spAutoFit/>
          </a:bodyPr>
          <a:lstStyle/>
          <a:p>
            <a:r>
              <a:rPr lang="en-IE" sz="3200" dirty="0"/>
              <a:t>Book with Career Adviser</a:t>
            </a:r>
          </a:p>
          <a:p>
            <a:r>
              <a:rPr lang="en-IE" sz="3200" dirty="0"/>
              <a:t>Browse Graduate jobs</a:t>
            </a:r>
          </a:p>
          <a:p>
            <a:r>
              <a:rPr lang="en-IE" sz="3200" dirty="0"/>
              <a:t>Browse Career Events</a:t>
            </a:r>
          </a:p>
        </p:txBody>
      </p:sp>
    </p:spTree>
    <p:extLst>
      <p:ext uri="{BB962C8B-B14F-4D97-AF65-F5344CB8AC3E}">
        <p14:creationId xmlns:p14="http://schemas.microsoft.com/office/powerpoint/2010/main" val="3050091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blue and white logo&#10;&#10;Description automatically generated">
            <a:extLst>
              <a:ext uri="{FF2B5EF4-FFF2-40B4-BE49-F238E27FC236}">
                <a16:creationId xmlns:a16="http://schemas.microsoft.com/office/drawing/2014/main" id="{9FB85CDC-302E-DCA7-8020-ECFF846E4A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965" y="477687"/>
            <a:ext cx="1414526" cy="527454"/>
          </a:xfrm>
          <a:prstGeom prst="rect">
            <a:avLst/>
          </a:prstGeom>
        </p:spPr>
      </p:pic>
      <p:sp>
        <p:nvSpPr>
          <p:cNvPr id="5" name="Title 1">
            <a:extLst>
              <a:ext uri="{FF2B5EF4-FFF2-40B4-BE49-F238E27FC236}">
                <a16:creationId xmlns:a16="http://schemas.microsoft.com/office/drawing/2014/main" id="{98202A79-5E77-4252-BB74-DA865EAB8ACC}"/>
              </a:ext>
            </a:extLst>
          </p:cNvPr>
          <p:cNvSpPr>
            <a:spLocks noGrp="1"/>
          </p:cNvSpPr>
          <p:nvPr>
            <p:ph type="title"/>
          </p:nvPr>
        </p:nvSpPr>
        <p:spPr>
          <a:xfrm>
            <a:off x="408162" y="741414"/>
            <a:ext cx="5018278" cy="3566160"/>
          </a:xfrm>
        </p:spPr>
        <p:txBody>
          <a:bodyPr vert="horz" lIns="91440" tIns="45720" rIns="91440" bIns="45720" rtlCol="0" anchor="b">
            <a:normAutofit/>
          </a:bodyPr>
          <a:lstStyle/>
          <a:p>
            <a:pPr eaLnBrk="1" hangingPunct="1"/>
            <a:r>
              <a:rPr lang="en-US" sz="5400" b="1" dirty="0">
                <a:solidFill>
                  <a:schemeClr val="tx1"/>
                </a:solidFill>
                <a:latin typeface="+mj-lt"/>
              </a:rPr>
              <a:t>“Remarkable momentum &amp;  resilience”</a:t>
            </a:r>
          </a:p>
        </p:txBody>
      </p:sp>
      <p:pic>
        <p:nvPicPr>
          <p:cNvPr id="6" name="Picture 5">
            <a:extLst>
              <a:ext uri="{FF2B5EF4-FFF2-40B4-BE49-F238E27FC236}">
                <a16:creationId xmlns:a16="http://schemas.microsoft.com/office/drawing/2014/main" id="{4A12163C-E26D-4765-8BF5-7E6B3B433099}"/>
              </a:ext>
            </a:extLst>
          </p:cNvPr>
          <p:cNvPicPr>
            <a:picLocks noChangeAspect="1"/>
          </p:cNvPicPr>
          <p:nvPr/>
        </p:nvPicPr>
        <p:blipFill>
          <a:blip r:embed="rId4"/>
          <a:srcRect r="1" b="11519"/>
          <a:stretch>
            <a:fillRect/>
          </a:stretch>
        </p:blipFill>
        <p:spPr>
          <a:xfrm>
            <a:off x="4811843" y="1333174"/>
            <a:ext cx="7380157" cy="4521435"/>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38817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5BCED-F01E-C56C-ED57-5AE36E1EE13A}"/>
              </a:ext>
            </a:extLst>
          </p:cNvPr>
          <p:cNvSpPr>
            <a:spLocks noGrp="1"/>
          </p:cNvSpPr>
          <p:nvPr>
            <p:ph type="title"/>
          </p:nvPr>
        </p:nvSpPr>
        <p:spPr>
          <a:xfrm>
            <a:off x="-102216" y="562325"/>
            <a:ext cx="9365088" cy="1466848"/>
          </a:xfrm>
        </p:spPr>
        <p:txBody>
          <a:bodyPr/>
          <a:lstStyle/>
          <a:p>
            <a:r>
              <a:rPr lang="en-IE" dirty="0"/>
              <a:t>			</a:t>
            </a:r>
            <a:r>
              <a:rPr lang="en-IE" b="1" dirty="0">
                <a:solidFill>
                  <a:srgbClr val="00B050"/>
                </a:solidFill>
                <a:latin typeface="+mn-lt"/>
              </a:rPr>
              <a:t>Resilience </a:t>
            </a:r>
            <a:r>
              <a:rPr lang="en-IE" b="1" dirty="0">
                <a:solidFill>
                  <a:schemeClr val="tx1"/>
                </a:solidFill>
                <a:latin typeface="+mn-lt"/>
              </a:rPr>
              <a:t>in</a:t>
            </a:r>
            <a:r>
              <a:rPr lang="en-IE" b="1" dirty="0">
                <a:solidFill>
                  <a:srgbClr val="00B050"/>
                </a:solidFill>
                <a:latin typeface="+mn-lt"/>
              </a:rPr>
              <a:t> </a:t>
            </a:r>
            <a:r>
              <a:rPr lang="en-IE" b="1" dirty="0">
                <a:solidFill>
                  <a:srgbClr val="7030A0"/>
                </a:solidFill>
                <a:latin typeface="+mn-lt"/>
              </a:rPr>
              <a:t>Uncertainty</a:t>
            </a:r>
          </a:p>
        </p:txBody>
      </p:sp>
      <p:sp>
        <p:nvSpPr>
          <p:cNvPr id="3" name="Content Placeholder 2">
            <a:extLst>
              <a:ext uri="{FF2B5EF4-FFF2-40B4-BE49-F238E27FC236}">
                <a16:creationId xmlns:a16="http://schemas.microsoft.com/office/drawing/2014/main" id="{AE57F160-92F8-4AB8-7724-4837418E4782}"/>
              </a:ext>
            </a:extLst>
          </p:cNvPr>
          <p:cNvSpPr>
            <a:spLocks noGrp="1"/>
          </p:cNvSpPr>
          <p:nvPr>
            <p:ph idx="1"/>
          </p:nvPr>
        </p:nvSpPr>
        <p:spPr>
          <a:xfrm>
            <a:off x="838200" y="1647845"/>
            <a:ext cx="10515600" cy="3910841"/>
          </a:xfrm>
        </p:spPr>
        <p:txBody>
          <a:bodyPr/>
          <a:lstStyle/>
          <a:p>
            <a:pPr marL="0" indent="0">
              <a:buNone/>
            </a:pPr>
            <a:r>
              <a:rPr lang="en-US" dirty="0">
                <a:latin typeface="+mn-lt"/>
              </a:rPr>
              <a:t>“</a:t>
            </a:r>
            <a:r>
              <a:rPr lang="en-US" sz="2400" dirty="0">
                <a:latin typeface="+mn-lt"/>
              </a:rPr>
              <a:t>Despite an increasingly </a:t>
            </a:r>
            <a:r>
              <a:rPr lang="en-US" sz="2800" b="1" dirty="0">
                <a:solidFill>
                  <a:srgbClr val="7030A0"/>
                </a:solidFill>
                <a:latin typeface="+mn-lt"/>
              </a:rPr>
              <a:t>uncertain global environment</a:t>
            </a:r>
            <a:r>
              <a:rPr lang="en-US" sz="2400" dirty="0">
                <a:latin typeface="+mn-lt"/>
              </a:rPr>
              <a:t>, the Irish economy continues to show </a:t>
            </a:r>
            <a:r>
              <a:rPr lang="en-US" sz="2800" b="1" dirty="0">
                <a:solidFill>
                  <a:srgbClr val="00B050"/>
                </a:solidFill>
                <a:latin typeface="+mn-lt"/>
              </a:rPr>
              <a:t>remarkable momentum and resilience</a:t>
            </a:r>
            <a:r>
              <a:rPr lang="en-US" sz="2400" dirty="0">
                <a:latin typeface="+mn-lt"/>
              </a:rPr>
              <a:t>, with all indicators pointing to </a:t>
            </a:r>
            <a:r>
              <a:rPr lang="en-US" sz="2800" b="1" dirty="0">
                <a:solidFill>
                  <a:srgbClr val="00B050"/>
                </a:solidFill>
                <a:latin typeface="+mn-lt"/>
              </a:rPr>
              <a:t>strong current performance</a:t>
            </a:r>
            <a:r>
              <a:rPr lang="en-US" sz="2400" dirty="0">
                <a:latin typeface="+mn-lt"/>
              </a:rPr>
              <a:t>, albeit with </a:t>
            </a:r>
            <a:r>
              <a:rPr lang="en-US" sz="2800" b="1" dirty="0">
                <a:solidFill>
                  <a:srgbClr val="7030A0"/>
                </a:solidFill>
                <a:latin typeface="+mn-lt"/>
              </a:rPr>
              <a:t>some</a:t>
            </a:r>
            <a:r>
              <a:rPr lang="en-US" sz="2800" dirty="0">
                <a:latin typeface="+mn-lt"/>
              </a:rPr>
              <a:t> </a:t>
            </a:r>
            <a:r>
              <a:rPr lang="en-US" sz="2800" b="1" dirty="0">
                <a:solidFill>
                  <a:srgbClr val="7030A0"/>
                </a:solidFill>
                <a:latin typeface="+mn-lt"/>
              </a:rPr>
              <a:t>caution</a:t>
            </a:r>
            <a:r>
              <a:rPr lang="en-US" sz="2400" dirty="0">
                <a:latin typeface="+mn-lt"/>
              </a:rPr>
              <a:t>. Over the first three quarters of the year, domestic investment has broadly held up, consumer spending has grown at a steady pace, and </a:t>
            </a:r>
            <a:r>
              <a:rPr lang="en-US" sz="2800" b="1" dirty="0">
                <a:solidFill>
                  <a:srgbClr val="00B050"/>
                </a:solidFill>
                <a:latin typeface="+mn-lt"/>
              </a:rPr>
              <a:t>employment has continued to expand</a:t>
            </a:r>
            <a:r>
              <a:rPr lang="en-US" sz="2400" dirty="0">
                <a:latin typeface="+mn-lt"/>
              </a:rPr>
              <a:t>.</a:t>
            </a:r>
          </a:p>
          <a:p>
            <a:pPr marL="0" indent="0">
              <a:buNone/>
            </a:pPr>
            <a:r>
              <a:rPr lang="en-US" sz="2400" dirty="0">
                <a:latin typeface="+mn-lt"/>
              </a:rPr>
              <a:t>But we are starting to see </a:t>
            </a:r>
            <a:r>
              <a:rPr lang="en-US" sz="2800" b="1" dirty="0">
                <a:solidFill>
                  <a:srgbClr val="7030A0"/>
                </a:solidFill>
                <a:latin typeface="+mn-lt"/>
              </a:rPr>
              <a:t>early signs of softening in some labour market </a:t>
            </a:r>
            <a:r>
              <a:rPr lang="en-US" sz="2400" dirty="0">
                <a:latin typeface="+mn-lt"/>
              </a:rPr>
              <a:t>indicators, including our own member surveys which indicate </a:t>
            </a:r>
            <a:r>
              <a:rPr lang="en-US" sz="2800" b="1" dirty="0">
                <a:solidFill>
                  <a:srgbClr val="7030A0"/>
                </a:solidFill>
                <a:latin typeface="+mn-lt"/>
              </a:rPr>
              <a:t>slower hiring</a:t>
            </a:r>
            <a:r>
              <a:rPr lang="en-US" sz="2400" dirty="0">
                <a:latin typeface="+mn-lt"/>
              </a:rPr>
              <a:t>. We expect that employment which has grown at a remarkable rate in recent years to slow </a:t>
            </a:r>
            <a:r>
              <a:rPr lang="en-US" sz="2400" dirty="0">
                <a:solidFill>
                  <a:srgbClr val="00B050"/>
                </a:solidFill>
                <a:latin typeface="+mn-lt"/>
              </a:rPr>
              <a:t>below 2%</a:t>
            </a:r>
            <a:r>
              <a:rPr lang="en-US" sz="2400" dirty="0">
                <a:latin typeface="+mn-lt"/>
              </a:rPr>
              <a:t> next year.” </a:t>
            </a:r>
          </a:p>
          <a:p>
            <a:pPr marL="0" indent="0">
              <a:buNone/>
            </a:pPr>
            <a:r>
              <a:rPr lang="en-US" sz="2400" b="1" dirty="0">
                <a:latin typeface="+mn-lt"/>
              </a:rPr>
              <a:t>Gerard Brady IBEC Chief Economist, Nov 2025</a:t>
            </a:r>
            <a:endParaRPr lang="en-IE" sz="2400" b="1" dirty="0">
              <a:latin typeface="+mn-lt"/>
            </a:endParaRPr>
          </a:p>
        </p:txBody>
      </p:sp>
      <p:pic>
        <p:nvPicPr>
          <p:cNvPr id="6" name="Picture 5">
            <a:extLst>
              <a:ext uri="{FF2B5EF4-FFF2-40B4-BE49-F238E27FC236}">
                <a16:creationId xmlns:a16="http://schemas.microsoft.com/office/drawing/2014/main" id="{0FD92989-0851-1C57-1A10-A4FBBAAE28C4}"/>
              </a:ext>
            </a:extLst>
          </p:cNvPr>
          <p:cNvPicPr>
            <a:picLocks noChangeAspect="1"/>
          </p:cNvPicPr>
          <p:nvPr/>
        </p:nvPicPr>
        <p:blipFill>
          <a:blip r:embed="rId2"/>
          <a:stretch>
            <a:fillRect/>
          </a:stretch>
        </p:blipFill>
        <p:spPr>
          <a:xfrm>
            <a:off x="478397" y="389996"/>
            <a:ext cx="1981477" cy="1402228"/>
          </a:xfrm>
          <a:prstGeom prst="rect">
            <a:avLst/>
          </a:prstGeom>
        </p:spPr>
      </p:pic>
      <p:pic>
        <p:nvPicPr>
          <p:cNvPr id="5" name="Picture 4">
            <a:extLst>
              <a:ext uri="{FF2B5EF4-FFF2-40B4-BE49-F238E27FC236}">
                <a16:creationId xmlns:a16="http://schemas.microsoft.com/office/drawing/2014/main" id="{69709B0E-1DE8-1308-619A-AA0B469BA14F}"/>
              </a:ext>
            </a:extLst>
          </p:cNvPr>
          <p:cNvPicPr>
            <a:picLocks noChangeAspect="1"/>
          </p:cNvPicPr>
          <p:nvPr/>
        </p:nvPicPr>
        <p:blipFill>
          <a:blip r:embed="rId3"/>
          <a:stretch>
            <a:fillRect/>
          </a:stretch>
        </p:blipFill>
        <p:spPr>
          <a:xfrm>
            <a:off x="8068160" y="5322689"/>
            <a:ext cx="1329624" cy="1321517"/>
          </a:xfrm>
          <a:prstGeom prst="rect">
            <a:avLst/>
          </a:prstGeom>
        </p:spPr>
      </p:pic>
    </p:spTree>
    <p:extLst>
      <p:ext uri="{BB962C8B-B14F-4D97-AF65-F5344CB8AC3E}">
        <p14:creationId xmlns:p14="http://schemas.microsoft.com/office/powerpoint/2010/main" val="2074318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0273A-3DD5-450B-8D78-976D873179EF}"/>
              </a:ext>
            </a:extLst>
          </p:cNvPr>
          <p:cNvSpPr>
            <a:spLocks noGrp="1"/>
          </p:cNvSpPr>
          <p:nvPr>
            <p:ph type="title"/>
          </p:nvPr>
        </p:nvSpPr>
        <p:spPr>
          <a:xfrm>
            <a:off x="2855618" y="909210"/>
            <a:ext cx="9520536" cy="1466848"/>
          </a:xfrm>
        </p:spPr>
        <p:txBody>
          <a:bodyPr/>
          <a:lstStyle/>
          <a:p>
            <a:r>
              <a:rPr lang="en-IE" sz="4000" b="1" dirty="0">
                <a:solidFill>
                  <a:srgbClr val="00B050"/>
                </a:solidFill>
                <a:latin typeface="+mn-lt"/>
              </a:rPr>
              <a:t>BioPharmaChem Skills Forum Nov 2025</a:t>
            </a:r>
          </a:p>
        </p:txBody>
      </p:sp>
      <p:sp>
        <p:nvSpPr>
          <p:cNvPr id="3" name="Content Placeholder 2">
            <a:extLst>
              <a:ext uri="{FF2B5EF4-FFF2-40B4-BE49-F238E27FC236}">
                <a16:creationId xmlns:a16="http://schemas.microsoft.com/office/drawing/2014/main" id="{E48E32C9-350F-2F4D-713E-608218EF10FB}"/>
              </a:ext>
            </a:extLst>
          </p:cNvPr>
          <p:cNvSpPr>
            <a:spLocks noGrp="1"/>
          </p:cNvSpPr>
          <p:nvPr>
            <p:ph idx="1"/>
          </p:nvPr>
        </p:nvSpPr>
        <p:spPr>
          <a:xfrm>
            <a:off x="215208" y="2947159"/>
            <a:ext cx="10515600" cy="3910841"/>
          </a:xfrm>
        </p:spPr>
        <p:txBody>
          <a:bodyPr/>
          <a:lstStyle/>
          <a:p>
            <a:r>
              <a:rPr lang="en-IE" sz="3200" dirty="0">
                <a:latin typeface="+mn-lt"/>
              </a:rPr>
              <a:t>Dr Kara McGann, Head of Skills &amp; Social Policy IBEC</a:t>
            </a:r>
          </a:p>
          <a:p>
            <a:r>
              <a:rPr lang="en-IE" sz="3200" b="1" dirty="0">
                <a:latin typeface="+mn-lt"/>
              </a:rPr>
              <a:t>21,000 jobs by 2027</a:t>
            </a:r>
          </a:p>
          <a:p>
            <a:r>
              <a:rPr lang="en-IE" sz="3200" b="1" dirty="0">
                <a:latin typeface="+mn-lt"/>
              </a:rPr>
              <a:t>3,000 Grads annually</a:t>
            </a:r>
          </a:p>
          <a:p>
            <a:r>
              <a:rPr lang="en-IE" sz="3200" b="1" dirty="0">
                <a:latin typeface="+mn-lt"/>
              </a:rPr>
              <a:t>Apprenticeships</a:t>
            </a:r>
          </a:p>
          <a:p>
            <a:pPr marL="0" indent="0">
              <a:buNone/>
            </a:pPr>
            <a:r>
              <a:rPr lang="en-IE" dirty="0">
                <a:latin typeface="+mn-lt"/>
              </a:rPr>
              <a:t>  </a:t>
            </a:r>
          </a:p>
        </p:txBody>
      </p:sp>
      <p:sp>
        <p:nvSpPr>
          <p:cNvPr id="4" name="Text Placeholder 3">
            <a:extLst>
              <a:ext uri="{FF2B5EF4-FFF2-40B4-BE49-F238E27FC236}">
                <a16:creationId xmlns:a16="http://schemas.microsoft.com/office/drawing/2014/main" id="{04CDD2B2-638C-5B67-63B7-352D8BE5A45F}"/>
              </a:ext>
            </a:extLst>
          </p:cNvPr>
          <p:cNvSpPr>
            <a:spLocks noGrp="1"/>
          </p:cNvSpPr>
          <p:nvPr>
            <p:ph type="body" sz="quarter" idx="13"/>
          </p:nvPr>
        </p:nvSpPr>
        <p:spPr>
          <a:xfrm>
            <a:off x="2880871" y="1862412"/>
            <a:ext cx="11034712" cy="560732"/>
          </a:xfrm>
        </p:spPr>
        <p:txBody>
          <a:bodyPr/>
          <a:lstStyle/>
          <a:p>
            <a:r>
              <a:rPr lang="en-IE" b="1" dirty="0">
                <a:solidFill>
                  <a:srgbClr val="7030A0"/>
                </a:solidFill>
                <a:latin typeface="+mn-lt"/>
              </a:rPr>
              <a:t>Addressing current &amp; future skills challenge</a:t>
            </a:r>
          </a:p>
        </p:txBody>
      </p:sp>
      <p:pic>
        <p:nvPicPr>
          <p:cNvPr id="6" name="Picture 5">
            <a:extLst>
              <a:ext uri="{FF2B5EF4-FFF2-40B4-BE49-F238E27FC236}">
                <a16:creationId xmlns:a16="http://schemas.microsoft.com/office/drawing/2014/main" id="{4D62ECB9-B9E4-8D9C-2FBC-8BA07D9A1936}"/>
              </a:ext>
            </a:extLst>
          </p:cNvPr>
          <p:cNvPicPr>
            <a:picLocks noChangeAspect="1"/>
          </p:cNvPicPr>
          <p:nvPr/>
        </p:nvPicPr>
        <p:blipFill>
          <a:blip r:embed="rId3"/>
          <a:stretch>
            <a:fillRect/>
          </a:stretch>
        </p:blipFill>
        <p:spPr>
          <a:xfrm>
            <a:off x="544898" y="749508"/>
            <a:ext cx="2335973" cy="1673636"/>
          </a:xfrm>
          <a:prstGeom prst="rect">
            <a:avLst/>
          </a:prstGeom>
        </p:spPr>
      </p:pic>
      <p:pic>
        <p:nvPicPr>
          <p:cNvPr id="7" name="Picture 6">
            <a:extLst>
              <a:ext uri="{FF2B5EF4-FFF2-40B4-BE49-F238E27FC236}">
                <a16:creationId xmlns:a16="http://schemas.microsoft.com/office/drawing/2014/main" id="{D05471C6-C64D-67B2-2CE7-32C37CD538B9}"/>
              </a:ext>
            </a:extLst>
          </p:cNvPr>
          <p:cNvPicPr>
            <a:picLocks noChangeAspect="1"/>
          </p:cNvPicPr>
          <p:nvPr/>
        </p:nvPicPr>
        <p:blipFill>
          <a:blip r:embed="rId4"/>
          <a:stretch>
            <a:fillRect/>
          </a:stretch>
        </p:blipFill>
        <p:spPr>
          <a:xfrm>
            <a:off x="5734450" y="3651577"/>
            <a:ext cx="3034795" cy="2502003"/>
          </a:xfrm>
          <a:prstGeom prst="rect">
            <a:avLst/>
          </a:prstGeom>
        </p:spPr>
      </p:pic>
    </p:spTree>
    <p:extLst>
      <p:ext uri="{BB962C8B-B14F-4D97-AF65-F5344CB8AC3E}">
        <p14:creationId xmlns:p14="http://schemas.microsoft.com/office/powerpoint/2010/main" val="2666014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61FF1-3A00-6FEF-798F-AA7C884A381D}"/>
              </a:ext>
            </a:extLst>
          </p:cNvPr>
          <p:cNvSpPr>
            <a:spLocks noGrp="1"/>
          </p:cNvSpPr>
          <p:nvPr>
            <p:ph type="title"/>
          </p:nvPr>
        </p:nvSpPr>
        <p:spPr>
          <a:xfrm>
            <a:off x="513960" y="236367"/>
            <a:ext cx="8637814" cy="1466848"/>
          </a:xfrm>
        </p:spPr>
        <p:txBody>
          <a:bodyPr/>
          <a:lstStyle/>
          <a:p>
            <a:r>
              <a:rPr lang="en-IE" dirty="0"/>
              <a:t>            </a:t>
            </a:r>
            <a:r>
              <a:rPr lang="en-IE" b="1" dirty="0">
                <a:solidFill>
                  <a:schemeClr val="accent2">
                    <a:lumMod val="50000"/>
                  </a:schemeClr>
                </a:solidFill>
              </a:rPr>
              <a:t>Employer Engagement</a:t>
            </a:r>
          </a:p>
        </p:txBody>
      </p:sp>
      <p:sp>
        <p:nvSpPr>
          <p:cNvPr id="3" name="Content Placeholder 2">
            <a:extLst>
              <a:ext uri="{FF2B5EF4-FFF2-40B4-BE49-F238E27FC236}">
                <a16:creationId xmlns:a16="http://schemas.microsoft.com/office/drawing/2014/main" id="{97838787-0DB0-842C-EFBB-56ED760C456E}"/>
              </a:ext>
            </a:extLst>
          </p:cNvPr>
          <p:cNvSpPr>
            <a:spLocks noGrp="1"/>
          </p:cNvSpPr>
          <p:nvPr>
            <p:ph idx="1"/>
          </p:nvPr>
        </p:nvSpPr>
        <p:spPr>
          <a:xfrm>
            <a:off x="145051" y="1393657"/>
            <a:ext cx="10515600" cy="3910841"/>
          </a:xfrm>
        </p:spPr>
        <p:txBody>
          <a:bodyPr/>
          <a:lstStyle/>
          <a:p>
            <a:pPr marL="0" indent="0">
              <a:buNone/>
            </a:pPr>
            <a:endParaRPr lang="en-IE" dirty="0"/>
          </a:p>
          <a:p>
            <a:r>
              <a:rPr lang="en-IE" b="1" dirty="0">
                <a:latin typeface="Gotham book"/>
              </a:rPr>
              <a:t>Employer database 1000+</a:t>
            </a:r>
          </a:p>
          <a:p>
            <a:r>
              <a:rPr lang="en-IE" b="1" dirty="0">
                <a:latin typeface="Gotham book"/>
              </a:rPr>
              <a:t>Publish jobs &amp; opportunities</a:t>
            </a:r>
          </a:p>
          <a:p>
            <a:r>
              <a:rPr lang="en-IE" b="1" dirty="0">
                <a:latin typeface="Gotham book"/>
              </a:rPr>
              <a:t>Career Fair</a:t>
            </a:r>
          </a:p>
          <a:p>
            <a:r>
              <a:rPr lang="en-IE" b="1" dirty="0">
                <a:latin typeface="Gotham book"/>
              </a:rPr>
              <a:t>Employer Chats Series</a:t>
            </a:r>
          </a:p>
          <a:p>
            <a:r>
              <a:rPr lang="en-IE" b="1" dirty="0">
                <a:latin typeface="Gotham book"/>
              </a:rPr>
              <a:t>Employer panels</a:t>
            </a:r>
          </a:p>
        </p:txBody>
      </p:sp>
      <p:pic>
        <p:nvPicPr>
          <p:cNvPr id="7" name="Picture 6" descr="A blue and white logo&#10;&#10;Description automatically generated">
            <a:extLst>
              <a:ext uri="{FF2B5EF4-FFF2-40B4-BE49-F238E27FC236}">
                <a16:creationId xmlns:a16="http://schemas.microsoft.com/office/drawing/2014/main" id="{DF685DB7-1643-9A6C-59EE-0F3B7D4376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088" y="488616"/>
            <a:ext cx="1387618" cy="905041"/>
          </a:xfrm>
          <a:prstGeom prst="rect">
            <a:avLst/>
          </a:prstGeom>
        </p:spPr>
      </p:pic>
      <p:pic>
        <p:nvPicPr>
          <p:cNvPr id="6" name="Picture 5">
            <a:extLst>
              <a:ext uri="{FF2B5EF4-FFF2-40B4-BE49-F238E27FC236}">
                <a16:creationId xmlns:a16="http://schemas.microsoft.com/office/drawing/2014/main" id="{479321FD-949F-2554-D870-1D9082FD3E76}"/>
              </a:ext>
            </a:extLst>
          </p:cNvPr>
          <p:cNvPicPr>
            <a:picLocks noChangeAspect="1"/>
          </p:cNvPicPr>
          <p:nvPr/>
        </p:nvPicPr>
        <p:blipFill>
          <a:blip r:embed="rId4"/>
          <a:stretch>
            <a:fillRect/>
          </a:stretch>
        </p:blipFill>
        <p:spPr>
          <a:xfrm>
            <a:off x="6206415" y="1393657"/>
            <a:ext cx="2566504" cy="4334706"/>
          </a:xfrm>
          <a:prstGeom prst="rect">
            <a:avLst/>
          </a:prstGeom>
        </p:spPr>
      </p:pic>
      <p:pic>
        <p:nvPicPr>
          <p:cNvPr id="5" name="Picture 4">
            <a:extLst>
              <a:ext uri="{FF2B5EF4-FFF2-40B4-BE49-F238E27FC236}">
                <a16:creationId xmlns:a16="http://schemas.microsoft.com/office/drawing/2014/main" id="{B8816814-06AC-F7AA-96A4-24BCDA901766}"/>
              </a:ext>
            </a:extLst>
          </p:cNvPr>
          <p:cNvPicPr>
            <a:picLocks noChangeAspect="1"/>
          </p:cNvPicPr>
          <p:nvPr/>
        </p:nvPicPr>
        <p:blipFill>
          <a:blip r:embed="rId5"/>
          <a:stretch>
            <a:fillRect/>
          </a:stretch>
        </p:blipFill>
        <p:spPr>
          <a:xfrm>
            <a:off x="8956902" y="1393657"/>
            <a:ext cx="3090047" cy="4334707"/>
          </a:xfrm>
          <a:prstGeom prst="rect">
            <a:avLst/>
          </a:prstGeom>
        </p:spPr>
      </p:pic>
    </p:spTree>
    <p:extLst>
      <p:ext uri="{BB962C8B-B14F-4D97-AF65-F5344CB8AC3E}">
        <p14:creationId xmlns:p14="http://schemas.microsoft.com/office/powerpoint/2010/main" val="4286588730"/>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284F80"/>
      </a:dk2>
      <a:lt2>
        <a:srgbClr val="FFFFFF"/>
      </a:lt2>
      <a:accent1>
        <a:srgbClr val="D90727"/>
      </a:accent1>
      <a:accent2>
        <a:srgbClr val="00A2FF"/>
      </a:accent2>
      <a:accent3>
        <a:srgbClr val="EEAF00"/>
      </a:accent3>
      <a:accent4>
        <a:srgbClr val="326194"/>
      </a:accent4>
      <a:accent5>
        <a:srgbClr val="6C98C1"/>
      </a:accent5>
      <a:accent6>
        <a:srgbClr val="8C2B3E"/>
      </a:accent6>
      <a:hlink>
        <a:srgbClr val="284F80"/>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SharedWithUsers xmlns="d1218263-379f-4493-8ce4-aad3ee2eef47">
      <UserInfo>
        <DisplayName>Alan O Brien</DisplayName>
        <AccountId>233</AccountId>
        <AccountType/>
      </UserInfo>
    </SharedWithUsers>
    <_activity xmlns="5ac5db5a-adbd-41bf-b5d0-ff9148c32772"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162AB141D4674D40A97EDFAC019FCD81" ma:contentTypeVersion="18" ma:contentTypeDescription="Create a new document." ma:contentTypeScope="" ma:versionID="ccb57600c0de64ffaf4905e105f546a0">
  <xsd:schema xmlns:xsd="http://www.w3.org/2001/XMLSchema" xmlns:xs="http://www.w3.org/2001/XMLSchema" xmlns:p="http://schemas.microsoft.com/office/2006/metadata/properties" xmlns:ns3="d1218263-379f-4493-8ce4-aad3ee2eef47" xmlns:ns4="5ac5db5a-adbd-41bf-b5d0-ff9148c32772" targetNamespace="http://schemas.microsoft.com/office/2006/metadata/properties" ma:root="true" ma:fieldsID="96b7ec350300dd6ba9000766ca7c961a" ns3:_="" ns4:_="">
    <xsd:import namespace="d1218263-379f-4493-8ce4-aad3ee2eef47"/>
    <xsd:import namespace="5ac5db5a-adbd-41bf-b5d0-ff9148c32772"/>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AutoKeyPoints" minOccurs="0"/>
                <xsd:element ref="ns4:MediaServiceKeyPoints" minOccurs="0"/>
                <xsd:element ref="ns4:MediaLengthInSeconds" minOccurs="0"/>
                <xsd:element ref="ns4:_activity" minOccurs="0"/>
                <xsd:element ref="ns4:MediaServiceObjectDetectorVersions" minOccurs="0"/>
                <xsd:element ref="ns4:MediaServiceSystemTags" minOccurs="0"/>
                <xsd:element ref="ns4:MediaServiceSearchProperties" minOccurs="0"/>
                <xsd:element ref="ns4: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218263-379f-4493-8ce4-aad3ee2eef4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ac5db5a-adbd-41bf-b5d0-ff9148c3277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ystemTags" ma:index="23" nillable="true" ma:displayName="MediaServiceSystemTags" ma:hidden="true" ma:internalName="MediaServiceSystemTags" ma:readOnly="true">
      <xsd:simpleType>
        <xsd:restriction base="dms:Note"/>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C7881BF-E696-4ED9-AB84-149AD36A46C0}">
  <ds:schemaRefs>
    <ds:schemaRef ds:uri="http://schemas.microsoft.com/sharepoint/v3/contenttype/forms"/>
  </ds:schemaRefs>
</ds:datastoreItem>
</file>

<file path=customXml/itemProps2.xml><?xml version="1.0" encoding="utf-8"?>
<ds:datastoreItem xmlns:ds="http://schemas.openxmlformats.org/officeDocument/2006/customXml" ds:itemID="{0FF3972C-9264-473B-A03F-A647C8078787}">
  <ds:schemaRefs>
    <ds:schemaRef ds:uri="http://schemas.microsoft.com/office/2006/metadata/longProperties"/>
  </ds:schemaRefs>
</ds:datastoreItem>
</file>

<file path=customXml/itemProps3.xml><?xml version="1.0" encoding="utf-8"?>
<ds:datastoreItem xmlns:ds="http://schemas.openxmlformats.org/officeDocument/2006/customXml" ds:itemID="{E42673B8-DA77-4E18-BAF1-693EF2F004D7}">
  <ds:schemaRefs>
    <ds:schemaRef ds:uri="http://purl.org/dc/dcmitype/"/>
    <ds:schemaRef ds:uri="5ac5db5a-adbd-41bf-b5d0-ff9148c32772"/>
    <ds:schemaRef ds:uri="http://schemas.microsoft.com/office/2006/documentManagement/types"/>
    <ds:schemaRef ds:uri="d1218263-379f-4493-8ce4-aad3ee2eef47"/>
    <ds:schemaRef ds:uri="http://purl.org/dc/elements/1.1/"/>
    <ds:schemaRef ds:uri="http://schemas.openxmlformats.org/package/2006/metadata/core-properties"/>
    <ds:schemaRef ds:uri="http://purl.org/dc/terms/"/>
    <ds:schemaRef ds:uri="http://schemas.microsoft.com/office/2006/metadata/properties"/>
    <ds:schemaRef ds:uri="http://www.w3.org/XML/1998/namespace"/>
    <ds:schemaRef ds:uri="http://schemas.microsoft.com/office/infopath/2007/PartnerControls"/>
  </ds:schemaRefs>
</ds:datastoreItem>
</file>

<file path=customXml/itemProps4.xml><?xml version="1.0" encoding="utf-8"?>
<ds:datastoreItem xmlns:ds="http://schemas.openxmlformats.org/officeDocument/2006/customXml" ds:itemID="{46D2F1B3-444B-48AD-82F1-71D33B4C53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218263-379f-4493-8ce4-aad3ee2eef47"/>
    <ds:schemaRef ds:uri="5ac5db5a-adbd-41bf-b5d0-ff9148c327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2901</TotalTime>
  <Words>1074</Words>
  <Application>Microsoft Office PowerPoint</Application>
  <PresentationFormat>Widescreen</PresentationFormat>
  <Paragraphs>200</Paragraphs>
  <Slides>23</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GothamBook</vt:lpstr>
      <vt:lpstr>Calibri</vt:lpstr>
      <vt:lpstr>Arial</vt:lpstr>
      <vt:lpstr>IBM Plex Sans Condensed</vt:lpstr>
      <vt:lpstr>GothaN BOOK</vt:lpstr>
      <vt:lpstr>Gotham book</vt:lpstr>
      <vt:lpstr>Calibri </vt:lpstr>
      <vt:lpstr>Office Theme</vt:lpstr>
      <vt:lpstr>PowerPoint Presentation</vt:lpstr>
      <vt:lpstr>PowerPoint Presentation</vt:lpstr>
      <vt:lpstr> How we support students</vt:lpstr>
      <vt:lpstr>              MTU Careers </vt:lpstr>
      <vt:lpstr>PowerPoint Presentation</vt:lpstr>
      <vt:lpstr>“Remarkable momentum &amp;  resilience”</vt:lpstr>
      <vt:lpstr>   Resilience in Uncertainty</vt:lpstr>
      <vt:lpstr>BioPharmaChem Skills Forum Nov 2025</vt:lpstr>
      <vt:lpstr>            Employer Engagement</vt:lpstr>
      <vt:lpstr>PowerPoint Presentation</vt:lpstr>
      <vt:lpstr>PowerPoint Presentation</vt:lpstr>
      <vt:lpstr>CAO 2025</vt:lpstr>
      <vt:lpstr> </vt:lpstr>
      <vt:lpstr>What students say? </vt:lpstr>
      <vt:lpstr>   Sept 2025</vt:lpstr>
      <vt:lpstr>PowerPoint Presentation</vt:lpstr>
      <vt:lpstr>Graduate Outcome Survey</vt:lpstr>
      <vt:lpstr>Occupation</vt:lpstr>
      <vt:lpstr>Starting Salary</vt:lpstr>
      <vt:lpstr>Further Study </vt:lpstr>
      <vt:lpstr>Relevance of Qualification </vt:lpstr>
      <vt:lpstr>Employers class of 2024</vt:lpstr>
      <vt:lpstr>Looking forward to chatting later! </vt:lpstr>
    </vt:vector>
  </TitlesOfParts>
  <Manager/>
  <Company>Munster Technological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MTU PowerPoint Template</dc:title>
  <dc:subject/>
  <dc:creator>Philip O'Reilly</dc:creator>
  <cp:keywords/>
  <dc:description/>
  <cp:lastModifiedBy>Annmarie Mac Feely</cp:lastModifiedBy>
  <cp:revision>14</cp:revision>
  <dcterms:created xsi:type="dcterms:W3CDTF">2021-01-08T09:31:04Z</dcterms:created>
  <dcterms:modified xsi:type="dcterms:W3CDTF">2025-12-02T13:12:38Z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0x010100162AB141D4674D40A97EDFAC019FCD81</vt:lpwstr>
  </property>
  <property fmtid="{D5CDD505-2E9C-101B-9397-08002B2CF9AE}" pid="3" name="NotebookType">
    <vt:lpwstr/>
  </property>
  <property fmtid="{D5CDD505-2E9C-101B-9397-08002B2CF9AE}" pid="4" name="CultureName">
    <vt:lpwstr/>
  </property>
  <property fmtid="{D5CDD505-2E9C-101B-9397-08002B2CF9AE}" pid="5" name="Info">
    <vt:lpwstr/>
  </property>
  <property fmtid="{D5CDD505-2E9C-101B-9397-08002B2CF9AE}" pid="6" name="Has_Leaders_Only_SectionGroup">
    <vt:lpwstr/>
  </property>
  <property fmtid="{D5CDD505-2E9C-101B-9397-08002B2CF9AE}" pid="7" name="AppVersion">
    <vt:lpwstr/>
  </property>
  <property fmtid="{D5CDD505-2E9C-101B-9397-08002B2CF9AE}" pid="8" name="LMS_Mappings">
    <vt:lpwstr/>
  </property>
  <property fmtid="{D5CDD505-2E9C-101B-9397-08002B2CF9AE}" pid="9" name="Invited_Leaders">
    <vt:lpwstr/>
  </property>
  <property fmtid="{D5CDD505-2E9C-101B-9397-08002B2CF9AE}" pid="10" name="IsNotebookLocked">
    <vt:lpwstr/>
  </property>
  <property fmtid="{D5CDD505-2E9C-101B-9397-08002B2CF9AE}" pid="11" name="Templates">
    <vt:lpwstr/>
  </property>
  <property fmtid="{D5CDD505-2E9C-101B-9397-08002B2CF9AE}" pid="12" name="Members">
    <vt:lpwstr/>
  </property>
  <property fmtid="{D5CDD505-2E9C-101B-9397-08002B2CF9AE}" pid="13" name="FolderType">
    <vt:lpwstr/>
  </property>
  <property fmtid="{D5CDD505-2E9C-101B-9397-08002B2CF9AE}" pid="14" name="Distribution_Groups">
    <vt:lpwstr/>
  </property>
  <property fmtid="{D5CDD505-2E9C-101B-9397-08002B2CF9AE}" pid="15" name="Self_Registration_Enabled">
    <vt:lpwstr/>
  </property>
  <property fmtid="{D5CDD505-2E9C-101B-9397-08002B2CF9AE}" pid="16" name="TeamsChannelId">
    <vt:lpwstr/>
  </property>
  <property fmtid="{D5CDD505-2E9C-101B-9397-08002B2CF9AE}" pid="17" name="Leaders">
    <vt:lpwstr/>
  </property>
  <property fmtid="{D5CDD505-2E9C-101B-9397-08002B2CF9AE}" pid="18" name="lcf76f155ced4ddcb4097134ff3c332f">
    <vt:lpwstr/>
  </property>
  <property fmtid="{D5CDD505-2E9C-101B-9397-08002B2CF9AE}" pid="19" name="Math_Settings">
    <vt:lpwstr/>
  </property>
  <property fmtid="{D5CDD505-2E9C-101B-9397-08002B2CF9AE}" pid="20" name="Member_Groups">
    <vt:lpwstr/>
  </property>
  <property fmtid="{D5CDD505-2E9C-101B-9397-08002B2CF9AE}" pid="21" name="DefaultSectionNames">
    <vt:lpwstr/>
  </property>
  <property fmtid="{D5CDD505-2E9C-101B-9397-08002B2CF9AE}" pid="22" name="Invited_Members">
    <vt:lpwstr/>
  </property>
  <property fmtid="{D5CDD505-2E9C-101B-9397-08002B2CF9AE}" pid="23" name="Is_Collaboration_Space_Locked">
    <vt:lpwstr/>
  </property>
  <property fmtid="{D5CDD505-2E9C-101B-9397-08002B2CF9AE}" pid="24" name="TaxCatchAll">
    <vt:lpwstr/>
  </property>
  <property fmtid="{D5CDD505-2E9C-101B-9397-08002B2CF9AE}" pid="25" name="Owner">
    <vt:lpwstr/>
  </property>
  <property fmtid="{D5CDD505-2E9C-101B-9397-08002B2CF9AE}" pid="26" name="display_urn:schemas-microsoft-com:office:office#SharedWithUsers">
    <vt:lpwstr>Alan O Brien</vt:lpwstr>
  </property>
  <property fmtid="{D5CDD505-2E9C-101B-9397-08002B2CF9AE}" pid="27" name="SharedWithUsers">
    <vt:lpwstr>233;#Alan O Brien</vt:lpwstr>
  </property>
  <property fmtid="{D5CDD505-2E9C-101B-9397-08002B2CF9AE}" pid="28" name="MediaServiceImageTags">
    <vt:lpwstr/>
  </property>
</Properties>
</file>